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1488" r:id="rId2"/>
    <p:sldId id="1490" r:id="rId3"/>
    <p:sldId id="265" r:id="rId4"/>
    <p:sldId id="256" r:id="rId5"/>
    <p:sldId id="1486" r:id="rId6"/>
    <p:sldId id="1487" r:id="rId7"/>
    <p:sldId id="258" r:id="rId8"/>
    <p:sldId id="259" r:id="rId9"/>
    <p:sldId id="260" r:id="rId10"/>
    <p:sldId id="264" r:id="rId11"/>
    <p:sldId id="261" r:id="rId12"/>
    <p:sldId id="556" r:id="rId13"/>
    <p:sldId id="1491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ED0D"/>
    <a:srgbClr val="0000FF"/>
    <a:srgbClr val="FF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3" d="100"/>
          <a:sy n="73" d="100"/>
        </p:scale>
        <p:origin x="1974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BBC23-A2F0-425C-8F1B-8841C19D4DEE}" type="datetimeFigureOut">
              <a:rPr lang="en-US" smtClean="0"/>
              <a:t>04/20/2022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4052E-99D2-435B-982A-E54E1484D80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2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7D6E10-B94C-4A05-A5DA-52F4878D3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7515A4B-4F08-4A29-8AAE-947DD88E4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C6D38B-EF4D-455F-94A1-800A7E445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30E1-BCD7-443D-A51D-44DD8757C015}" type="datetime1">
              <a:rPr lang="en-US" smtClean="0"/>
              <a:t>04/20/2022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626B944-A934-40E9-B3A0-980D33802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Ricerche per l’agricoltura di collina presso l’Azienda di Vezzolano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297843-9601-4787-8B1F-5D918D1BA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4F0-748F-44AB-A9B4-CC16D9802C6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4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3A7827-8BD8-4C3A-97EC-B5F82FDF1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68A06B1-D511-4987-BAF3-2CD79F6585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308F04-183D-4D1B-A455-B88BE55E7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4EBFC-5FED-4667-95BE-659A44B7EF99}" type="datetime1">
              <a:rPr lang="en-US" smtClean="0"/>
              <a:t>04/20/2022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23A9C9-7EC2-431C-ABCB-7BD42F111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Ricerche per l’agricoltura di collina presso l’Azienda di Vezzolano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5556A4-E929-4EC7-A4C4-5B5CB2EA3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4F0-748F-44AB-A9B4-CC16D9802C6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8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1E76195-499B-4D73-B3BD-21FC1C5D9D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F8A0B58-E040-44F3-9298-F6E8A9CA7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3254DA-A6C3-4BB3-A7B9-EE80153C5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95C0-6B5D-41CE-93BC-60A3780437F6}" type="datetime1">
              <a:rPr lang="en-US" smtClean="0"/>
              <a:t>04/20/2022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FAF2FE-0957-4D65-A2B4-42DE669C8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Ricerche per l’agricoltura di collina presso l’Azienda di Vezzolano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66A88A-2F74-456A-8351-AF878C2DE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4F0-748F-44AB-A9B4-CC16D9802C6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06E1C2-712A-4019-ADC8-787B3EA4E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D6D34B-F569-4AF7-B02B-4E161D1BD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10EB94-F83A-463F-958A-57E93C3AB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80CF-4BE4-49C5-BE3B-52C65C4B8685}" type="datetime1">
              <a:rPr lang="en-US" smtClean="0"/>
              <a:t>04/20/2022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3FFB86-049A-4855-ABA1-E5EEE59D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Ricerche per l’agricoltura di collina presso l’Azienda di Vezzolano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DA07ED-7358-410B-B6F0-CD324CAE4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4F0-748F-44AB-A9B4-CC16D9802C6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8B3968-106D-4711-BF21-31F6BF553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F92BEE8-E420-43B3-80B9-2AA0A61B3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345989-E85F-457C-9E79-44D9A5F5F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F218-A021-41CA-9CB1-62E19392B6E3}" type="datetime1">
              <a:rPr lang="en-US" smtClean="0"/>
              <a:t>04/20/2022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AD8BB9-2630-461F-913E-3CD4C745D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Ricerche per l’agricoltura di collina presso l’Azienda di Vezzolano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E7A6BF-8DD4-41B6-AD95-AF5549BA6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4F0-748F-44AB-A9B4-CC16D9802C6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22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21F981-21CB-433E-8F23-BA14B7025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2AEA77-821E-4400-9469-698E12090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D08BE06-DD63-4E7D-9DFD-EC8B68BE2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7CA9DCE-4504-451F-899B-598C881A3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E059-FD35-4B18-83B7-78DBD50457F5}" type="datetime1">
              <a:rPr lang="en-US" smtClean="0"/>
              <a:t>04/20/2022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7513535-D775-468D-AD1D-52E3CDE62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Ricerche per l’agricoltura di collina presso l’Azienda di Vezzolano</a:t>
            </a:r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508EC0F-9A3B-4B42-BE34-2864D1234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4F0-748F-44AB-A9B4-CC16D9802C6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4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1B6BFA-C429-4C3E-B932-CA3CB450F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B8C7029-D515-418E-A9AE-1823212CA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CD298CA-8CEB-49E8-9F50-DF701F67C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27FA9A8-BBBF-42C4-AF85-FC58A73744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6FA7D25-B8ED-4FFE-B2BE-193DEA50A7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7CCB486-50F6-4DDD-96EA-6DC467961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2619A-D875-4274-A10A-05DCB04E790E}" type="datetime1">
              <a:rPr lang="en-US" smtClean="0"/>
              <a:t>04/20/2022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AFF9AFC-B568-489E-A55F-01DD3B603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Ricerche per l’agricoltura di collina presso l’Azienda di Vezzolano</a:t>
            </a:r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ED105AA-B77A-4288-9B8D-3603301A7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4F0-748F-44AB-A9B4-CC16D9802C6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9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FFE72E-D7B7-40A6-A078-BBEB2B132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F7DBEE2-C47D-48D9-BE21-B0707F647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A3D6-214F-40A9-9C2B-D20C9BF186EC}" type="datetime1">
              <a:rPr lang="en-US" smtClean="0"/>
              <a:t>04/20/2022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0208AA4-39C4-423F-9F72-499C0E231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Ricerche per l’agricoltura di collina presso l’Azienda di Vezzolano</a:t>
            </a:r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52E0AE8-0353-4768-A1D0-0A2F95808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4F0-748F-44AB-A9B4-CC16D9802C6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2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D3A2267-C405-4A5D-B0A4-2D4C6E228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EE5-BC3F-4472-8E73-B4E2D0EE0B36}" type="datetime1">
              <a:rPr lang="en-US" smtClean="0"/>
              <a:t>04/20/2022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595FCA3-B44A-409B-A7DA-2630D76BE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Ricerche per l’agricoltura di collina presso l’Azienda di Vezzolano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1CC700E-7DD3-4043-B88C-A06A23AEF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4F0-748F-44AB-A9B4-CC16D9802C6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3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0E7ADC-950E-4347-A9CD-55D93FD2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AC0832-B875-4745-BCBD-8CFB07A36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E437D24-91D4-43C2-9340-8800E69F7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3A73F9E-D17B-4E31-9CDA-EC32B4640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A707-D5E6-4CD2-A04E-6712F14C06BC}" type="datetime1">
              <a:rPr lang="en-US" smtClean="0"/>
              <a:t>04/20/2022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FAB1B3E-2202-462F-BEB3-72C13573A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Ricerche per l’agricoltura di collina presso l’Azienda di Vezzolano</a:t>
            </a:r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D139E0B-502E-48AD-8841-20A13AC7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4F0-748F-44AB-A9B4-CC16D9802C6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70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7B1482-210E-4E14-AC91-61D8195E1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F5BDDAF-709D-4985-A12F-D1EF754563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C8E31E2-B39B-413E-869B-A141A1CC6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7CF5FE1-C37E-4313-92D5-B7B4AB9C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95C0-DBE4-4D63-8A49-A8FA823546BD}" type="datetime1">
              <a:rPr lang="en-US" smtClean="0"/>
              <a:t>04/20/2022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62BE27-22D9-46CE-95B7-3AF0CF1DD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Ricerche per l’agricoltura di collina presso l’Azienda di Vezzolano</a:t>
            </a:r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4149577-ADBB-479F-A865-E3803BAB4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4F0-748F-44AB-A9B4-CC16D9802C6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9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6485592-056B-48F9-B4C1-9C253098B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F0625A4-3725-4E53-9C57-A11B0D0E0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DD89A9-F932-4878-842C-AF24C78C3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09DB-12E5-4237-92B2-BFC4137DA55A}" type="datetime1">
              <a:rPr lang="en-US" smtClean="0"/>
              <a:t>04/20/2022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FC0F4D-045C-41AF-9F66-4BC0C572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Ricerche per l’agricoltura di collina presso l’Azienda di Vezzolano</a:t>
            </a:r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2541ED-514B-498B-BBD3-E1A5478271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3E4F0-748F-44AB-A9B4-CC16D9802C6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2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mANVFmLC0MnIahAaVrTFRJR5_HOpUuuP/edit?usp=sharing&amp;ouid=101362001964412430969&amp;rtpof=true&amp;sd=true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E48A75C-6E6D-48C3-853D-EC7875A8B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EE5-BC3F-4472-8E73-B4E2D0EE0B36}" type="datetime1">
              <a:rPr lang="en-US" smtClean="0"/>
              <a:t>04/20/2022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1E1A1C3-4A8F-4827-8185-39224A2E8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Ricerche per l’agricoltura di collina presso l’Azienda di Vezzolano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3403546-7BFE-46F2-9B20-84BEAB916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4F0-748F-44AB-A9B4-CC16D9802C69}" type="slidenum">
              <a:rPr lang="en-US" smtClean="0"/>
              <a:t>1</a:t>
            </a:fld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C22DFA0-AAE7-4BDF-9667-C7DE6C6CBE0E}"/>
              </a:ext>
            </a:extLst>
          </p:cNvPr>
          <p:cNvSpPr txBox="1"/>
          <p:nvPr/>
        </p:nvSpPr>
        <p:spPr>
          <a:xfrm>
            <a:off x="659958" y="946206"/>
            <a:ext cx="102730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Lo sviluppo delle coltivazioni arboree si conferma un pilastro importante per l’economia delle zone collinari dell’Astigiano. </a:t>
            </a:r>
          </a:p>
          <a:p>
            <a:r>
              <a:rPr lang="it-IT" dirty="0"/>
              <a:t>Gli obiettivi delle ricerche attendono al mantenimento-miglioramento  delle qualità del suolo con particolare riferimento alla sua </a:t>
            </a:r>
            <a:r>
              <a:rPr lang="it-IT" dirty="0" err="1"/>
              <a:t>bioattività</a:t>
            </a:r>
            <a:r>
              <a:rPr lang="it-IT" dirty="0"/>
              <a:t>.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Le ricerche sviluppate dall’Accademia in cooperazione con varie Università e Centri negli ultimi anni hanno riguardato :</a:t>
            </a:r>
          </a:p>
          <a:p>
            <a:r>
              <a:rPr lang="it-IT" dirty="0"/>
              <a:t>A- Una valutazione della fertilità «microbica» del suolo tramite la tecnica dei </a:t>
            </a:r>
            <a:r>
              <a:rPr lang="it-IT" b="1" i="1" dirty="0"/>
              <a:t>Litterbag-NIRS</a:t>
            </a:r>
            <a:r>
              <a:rPr lang="it-IT" i="1" dirty="0"/>
              <a:t>;</a:t>
            </a:r>
          </a:p>
          <a:p>
            <a:endParaRPr lang="it-IT" i="1" dirty="0"/>
          </a:p>
          <a:p>
            <a:r>
              <a:rPr lang="it-IT" dirty="0"/>
              <a:t>B- Un valutazione della risposta delle piante ai trattamenti di inoculazione microbica - anche con micorrize arbuscolari- correlata al pH fogliare e allo spettro  NIR delle foglie.</a:t>
            </a:r>
          </a:p>
          <a:p>
            <a:endParaRPr lang="it-IT" dirty="0"/>
          </a:p>
          <a:p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D41D157-6AD1-4FA2-A8EA-00BE59934C77}"/>
              </a:ext>
            </a:extLst>
          </p:cNvPr>
          <p:cNvSpPr txBox="1"/>
          <p:nvPr/>
        </p:nvSpPr>
        <p:spPr>
          <a:xfrm>
            <a:off x="2778434" y="256119"/>
            <a:ext cx="6097554" cy="382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53975" algn="just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</a:pPr>
            <a:r>
              <a:rPr lang="it-IT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 Unicode MS"/>
                <a:cs typeface="Arial Unicode MS"/>
              </a:rPr>
              <a:t>Ricerche per l’agricoltura di collina presso l’Azienda di Vezzolano</a:t>
            </a:r>
            <a:endParaRPr lang="en-US" sz="1800" b="1" dirty="0">
              <a:solidFill>
                <a:srgbClr val="515151"/>
              </a:solidFill>
              <a:effectLst/>
              <a:latin typeface="Arial Narrow" panose="020B060602020203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88301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27F9951-CAD8-4891-A55B-FA5257DB0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EE5-BC3F-4472-8E73-B4E2D0EE0B36}" type="datetime1">
              <a:rPr lang="en-US" smtClean="0"/>
              <a:t>04/20/2022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ABB7B3F-7CAA-4D78-A22B-707C7CFFA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Ricerche per l’agricoltura di collina presso l’Azienda di Vezzolano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076E305-7C07-4CCC-9435-EE016CD2D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4F0-748F-44AB-A9B4-CC16D9802C69}" type="slidenum">
              <a:rPr lang="en-US" smtClean="0"/>
              <a:t>10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85ECE35-0A52-4DDD-A56D-A0FFF4701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462" y="809625"/>
            <a:ext cx="4029075" cy="523875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F9596C4-278B-482B-9AB5-0787803C4CA6}"/>
              </a:ext>
            </a:extLst>
          </p:cNvPr>
          <p:cNvSpPr txBox="1"/>
          <p:nvPr/>
        </p:nvSpPr>
        <p:spPr>
          <a:xfrm>
            <a:off x="2865864" y="809625"/>
            <a:ext cx="1172736" cy="2031325"/>
          </a:xfrm>
          <a:prstGeom prst="rect">
            <a:avLst/>
          </a:prstGeom>
          <a:solidFill>
            <a:srgbClr val="48ED0D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Set di </a:t>
            </a:r>
          </a:p>
          <a:p>
            <a:r>
              <a:rPr lang="it-IT" dirty="0"/>
              <a:t>Slow Tour Padano</a:t>
            </a:r>
          </a:p>
          <a:p>
            <a:endParaRPr lang="it-IT" dirty="0"/>
          </a:p>
          <a:p>
            <a:r>
              <a:rPr lang="it-IT" dirty="0"/>
              <a:t>Vezzolano, 10 marzo 2022</a:t>
            </a:r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F4D00A2-20E5-45FB-A6ED-22933191882B}"/>
              </a:ext>
            </a:extLst>
          </p:cNvPr>
          <p:cNvSpPr txBox="1"/>
          <p:nvPr/>
        </p:nvSpPr>
        <p:spPr>
          <a:xfrm>
            <a:off x="3460929" y="4371431"/>
            <a:ext cx="1241066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Prof. </a:t>
            </a:r>
            <a:r>
              <a:rPr lang="it-IT" dirty="0" err="1"/>
              <a:t>Dinuccio</a:t>
            </a:r>
            <a:r>
              <a:rPr lang="it-IT" dirty="0"/>
              <a:t> (DISAFA)</a:t>
            </a:r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45C589E-CE2A-4C34-991D-F863A9277333}"/>
              </a:ext>
            </a:extLst>
          </p:cNvPr>
          <p:cNvSpPr txBox="1"/>
          <p:nvPr/>
        </p:nvSpPr>
        <p:spPr>
          <a:xfrm>
            <a:off x="7260141" y="4738307"/>
            <a:ext cx="165175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Ing. Spezia (TECNAVICT)</a:t>
            </a:r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2F051AD-4B21-4966-947C-51635A87755B}"/>
              </a:ext>
            </a:extLst>
          </p:cNvPr>
          <p:cNvSpPr txBox="1"/>
          <p:nvPr/>
        </p:nvSpPr>
        <p:spPr>
          <a:xfrm>
            <a:off x="8086020" y="3428239"/>
            <a:ext cx="165175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Patrizio Roversi (Quarta Rete)</a:t>
            </a:r>
            <a:endParaRPr lang="en-US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BA1C7B3-FA27-40CF-8246-36C1C89360CA}"/>
              </a:ext>
            </a:extLst>
          </p:cNvPr>
          <p:cNvSpPr txBox="1"/>
          <p:nvPr/>
        </p:nvSpPr>
        <p:spPr>
          <a:xfrm>
            <a:off x="5491700" y="5956860"/>
            <a:ext cx="216313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 ( ?  CNR-STEMS)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277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E256195-CA1A-43B5-B676-3BB1B864E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EE5-BC3F-4472-8E73-B4E2D0EE0B36}" type="datetime1">
              <a:rPr lang="en-US" smtClean="0"/>
              <a:t>04/20/2022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D4C9914-CB97-4499-9BDF-3E33E6D39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Ricerche per l’agricoltura di collina presso l’Azienda di Vezzolano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9AA5B4E-0556-4A5C-AECB-D6F56CB21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4F0-748F-44AB-A9B4-CC16D9802C69}" type="slidenum">
              <a:rPr lang="en-US" smtClean="0"/>
              <a:t>11</a:t>
            </a:fld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16617BD-DFC0-43A6-A70C-8F48D54C0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378" y="136525"/>
            <a:ext cx="8750766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76BFCD9-5ED1-48FF-AAAE-DCEED8B1DCB7}"/>
              </a:ext>
            </a:extLst>
          </p:cNvPr>
          <p:cNvSpPr txBox="1"/>
          <p:nvPr/>
        </p:nvSpPr>
        <p:spPr>
          <a:xfrm>
            <a:off x="683812" y="1073426"/>
            <a:ext cx="16220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Concimatrice di precisione usata per distribuire 120 g di Compost &amp; Consorzi Microbici / metro</a:t>
            </a:r>
          </a:p>
          <a:p>
            <a:r>
              <a:rPr lang="it-IT" dirty="0"/>
              <a:t> a -15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2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C07A66A-26C0-4389-B2CD-5CC03676A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590" y="4657781"/>
            <a:ext cx="3647975" cy="1908852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CFD3FACF-B0D7-4FC3-B2D0-5EF2A28CD6D5}"/>
              </a:ext>
            </a:extLst>
          </p:cNvPr>
          <p:cNvSpPr/>
          <p:nvPr/>
        </p:nvSpPr>
        <p:spPr>
          <a:xfrm>
            <a:off x="3606457" y="106603"/>
            <a:ext cx="6265260" cy="923330"/>
          </a:xfrm>
          <a:prstGeom prst="rect">
            <a:avLst/>
          </a:prstGeom>
          <a:solidFill>
            <a:srgbClr val="0000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TRE Metodi Rapidi</a:t>
            </a:r>
            <a:endParaRPr lang="it-IT" sz="54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231E108-995A-4731-88FA-31CA702191C9}"/>
              </a:ext>
            </a:extLst>
          </p:cNvPr>
          <p:cNvSpPr/>
          <p:nvPr/>
        </p:nvSpPr>
        <p:spPr>
          <a:xfrm>
            <a:off x="1829585" y="1178753"/>
            <a:ext cx="6265261" cy="923330"/>
          </a:xfrm>
          <a:prstGeom prst="rect">
            <a:avLst/>
          </a:prstGeom>
          <a:solidFill>
            <a:srgbClr val="FF0000">
              <a:alpha val="89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1-pH foglie-picciolo</a:t>
            </a:r>
            <a:endParaRPr lang="it-IT" sz="54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2F3FE9C-03E8-40F5-AFA8-1E93649F97C3}"/>
              </a:ext>
            </a:extLst>
          </p:cNvPr>
          <p:cNvSpPr/>
          <p:nvPr/>
        </p:nvSpPr>
        <p:spPr>
          <a:xfrm>
            <a:off x="5526156" y="2273762"/>
            <a:ext cx="4563497" cy="923330"/>
          </a:xfrm>
          <a:prstGeom prst="rect">
            <a:avLst/>
          </a:prstGeom>
          <a:solidFill>
            <a:srgbClr val="48ED0D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i="1" dirty="0">
                <a:ln w="22225">
                  <a:solidFill>
                    <a:schemeClr val="accent2"/>
                  </a:solidFill>
                  <a:prstDash val="solid"/>
                </a:ln>
              </a:rPr>
              <a:t>2-NIR </a:t>
            </a:r>
            <a:r>
              <a:rPr lang="it-IT" sz="54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foglie 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90573A9B-BE2E-4BD0-93D9-CD6F607D8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22" y="1182357"/>
            <a:ext cx="1423538" cy="191993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8E488F7-03DC-4DA2-8618-5DE82D6F9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26" y="3147491"/>
            <a:ext cx="4005073" cy="133747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E4FDDED-79C2-4E55-8722-15201174C4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5926">
            <a:off x="10164821" y="793810"/>
            <a:ext cx="1596594" cy="244520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E706C00D-D5B5-414B-B731-1A15D55314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500" y="4546263"/>
            <a:ext cx="4345039" cy="158081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1D151120-BF7B-4C4B-8409-2B09227622C8}"/>
              </a:ext>
            </a:extLst>
          </p:cNvPr>
          <p:cNvSpPr/>
          <p:nvPr/>
        </p:nvSpPr>
        <p:spPr>
          <a:xfrm>
            <a:off x="6319740" y="3614396"/>
            <a:ext cx="6047777" cy="923330"/>
          </a:xfrm>
          <a:prstGeom prst="rect">
            <a:avLst/>
          </a:prstGeom>
          <a:solidFill>
            <a:schemeClr val="accent4">
              <a:lumMod val="50000"/>
              <a:alpha val="97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3-</a:t>
            </a:r>
            <a:r>
              <a:rPr lang="it-IT" sz="54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Litterbag-NIRS</a:t>
            </a:r>
          </a:p>
        </p:txBody>
      </p:sp>
      <p:pic>
        <p:nvPicPr>
          <p:cNvPr id="11" name="Picture 4" descr="Related image">
            <a:extLst>
              <a:ext uri="{FF2B5EF4-FFF2-40B4-BE49-F238E27FC236}">
                <a16:creationId xmlns:a16="http://schemas.microsoft.com/office/drawing/2014/main" id="{78303DA9-840C-4AA6-B366-1E8A8BB48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215" y="3317147"/>
            <a:ext cx="1855375" cy="17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litter2016">
            <a:extLst>
              <a:ext uri="{FF2B5EF4-FFF2-40B4-BE49-F238E27FC236}">
                <a16:creationId xmlns:a16="http://schemas.microsoft.com/office/drawing/2014/main" id="{93217C4B-1B2E-4BBF-B105-4DC672372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742" y="5371454"/>
            <a:ext cx="630784" cy="129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86BF21F5-6868-49F4-9B9C-ACAFFA2D4851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629" y="5515456"/>
            <a:ext cx="1641310" cy="1060496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538365D7-5B84-4288-9AB9-08F1DBC0F2DC}"/>
              </a:ext>
            </a:extLst>
          </p:cNvPr>
          <p:cNvSpPr/>
          <p:nvPr/>
        </p:nvSpPr>
        <p:spPr>
          <a:xfrm>
            <a:off x="897388" y="6120842"/>
            <a:ext cx="4406976" cy="76944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+ Analisi del suolo</a:t>
            </a:r>
          </a:p>
        </p:txBody>
      </p:sp>
    </p:spTree>
    <p:extLst>
      <p:ext uri="{BB962C8B-B14F-4D97-AF65-F5344CB8AC3E}">
        <p14:creationId xmlns:p14="http://schemas.microsoft.com/office/powerpoint/2010/main" val="4274042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1EBB86B-FF0A-4170-9F5F-9A28457D8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EE5-BC3F-4472-8E73-B4E2D0EE0B36}" type="datetime1">
              <a:rPr lang="en-US" smtClean="0"/>
              <a:t>04/20/2022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E2D9A99-ABD2-4BF3-9FB0-8BB5F9FE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Ricerche per l’agricoltura di collina presso l’Azienda di Vezzolano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63EA5C-DA3A-4EF9-B133-B851DF4E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4F0-748F-44AB-A9B4-CC16D9802C69}" type="slidenum">
              <a:rPr lang="en-US" smtClean="0"/>
              <a:t>13</a:t>
            </a:fld>
            <a:endParaRPr lang="en-US"/>
          </a:p>
        </p:txBody>
      </p:sp>
      <p:pic>
        <p:nvPicPr>
          <p:cNvPr id="1026" name="Picture 2" descr="Misure standard delle finestre">
            <a:extLst>
              <a:ext uri="{FF2B5EF4-FFF2-40B4-BE49-F238E27FC236}">
                <a16:creationId xmlns:a16="http://schemas.microsoft.com/office/drawing/2014/main" id="{829B556C-4E8D-46B8-A0E6-9C54BCCA4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29" y="630029"/>
            <a:ext cx="4681461" cy="332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D9B71AE-47FC-4B80-A5F4-8488090F9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75" y="4033634"/>
            <a:ext cx="3656761" cy="235291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E0E712D-2738-440F-B794-130D1C5F27F6}"/>
              </a:ext>
            </a:extLst>
          </p:cNvPr>
          <p:cNvSpPr txBox="1"/>
          <p:nvPr/>
        </p:nvSpPr>
        <p:spPr>
          <a:xfrm>
            <a:off x="3662803" y="4482174"/>
            <a:ext cx="2873169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rgbClr val="00B050"/>
                </a:solidFill>
              </a:rPr>
              <a:t>Equation 15. Sap flux density (𝑙 𝑑𝑚−2ℎ −1 ) = 4.79 ∗ 𝐾1 </a:t>
            </a:r>
            <a:r>
              <a:rPr lang="en-US" sz="1100" i="1" dirty="0" err="1">
                <a:solidFill>
                  <a:srgbClr val="00B050"/>
                </a:solidFill>
              </a:rPr>
              <a:t>LinregressResult</a:t>
            </a:r>
            <a:r>
              <a:rPr lang="en-US" sz="1100" i="1" dirty="0">
                <a:solidFill>
                  <a:srgbClr val="00B050"/>
                </a:solidFill>
              </a:rPr>
              <a:t> (slope=4.7864108948025805, intercept=-0.13445218936545844, </a:t>
            </a:r>
            <a:r>
              <a:rPr lang="en-US" sz="1100" i="1" dirty="0" err="1">
                <a:solidFill>
                  <a:srgbClr val="00B050"/>
                </a:solidFill>
              </a:rPr>
              <a:t>rvalue</a:t>
            </a:r>
            <a:r>
              <a:rPr lang="en-US" sz="1100" i="1" dirty="0">
                <a:solidFill>
                  <a:srgbClr val="00B050"/>
                </a:solidFill>
              </a:rPr>
              <a:t>=0.8754608379799989, </a:t>
            </a:r>
            <a:r>
              <a:rPr lang="en-US" sz="1100" i="1" dirty="0" err="1">
                <a:solidFill>
                  <a:srgbClr val="00B050"/>
                </a:solidFill>
              </a:rPr>
              <a:t>pvalue</a:t>
            </a:r>
            <a:r>
              <a:rPr lang="en-US" sz="1100" i="1" dirty="0">
                <a:solidFill>
                  <a:srgbClr val="00B050"/>
                </a:solidFill>
              </a:rPr>
              <a:t>=1.1550141676976184e-10, stderr=0.4906606450500713)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029EEB3-5CE1-489A-870F-4CBFB6AF44F6}"/>
              </a:ext>
            </a:extLst>
          </p:cNvPr>
          <p:cNvSpPr txBox="1"/>
          <p:nvPr/>
        </p:nvSpPr>
        <p:spPr>
          <a:xfrm>
            <a:off x="1078138" y="222621"/>
            <a:ext cx="3880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Finestra su arboricoltura  4.0</a:t>
            </a:r>
            <a:endParaRPr lang="en-US" sz="2400" b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895931E-FF11-4F2F-B9EA-9E16ED05180C}"/>
              </a:ext>
            </a:extLst>
          </p:cNvPr>
          <p:cNvSpPr txBox="1"/>
          <p:nvPr/>
        </p:nvSpPr>
        <p:spPr>
          <a:xfrm>
            <a:off x="3815285" y="4102096"/>
            <a:ext cx="1665136" cy="369332"/>
          </a:xfrm>
          <a:prstGeom prst="rect">
            <a:avLst/>
          </a:prstGeom>
          <a:solidFill>
            <a:srgbClr val="48ED0D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Sensore di linfa</a:t>
            </a:r>
            <a:endParaRPr lang="en-US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C3FF89F-DE3D-4C7E-954E-4BBE959B8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4211" y="535393"/>
            <a:ext cx="5329651" cy="541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24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ECEA291-A0D0-4210-984D-33ACB6CF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EE5-BC3F-4472-8E73-B4E2D0EE0B36}" type="datetime1">
              <a:rPr lang="en-US" smtClean="0"/>
              <a:t>04/20/2022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4106B27-7228-4250-A911-823F85413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Ricerche per l’agricoltura di collina presso l’Azienda di Vezzolano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2F2ADBD-E0A0-4F80-9BAA-96BDE32F7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4F0-748F-44AB-A9B4-CC16D9802C69}" type="slidenum">
              <a:rPr lang="en-US" smtClean="0"/>
              <a:t>14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ACBAA6-2365-494A-9221-D5FC5D223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999" y="576223"/>
            <a:ext cx="6326156" cy="444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6567CE0-7910-4D17-9731-57897F1EE690}"/>
              </a:ext>
            </a:extLst>
          </p:cNvPr>
          <p:cNvSpPr txBox="1"/>
          <p:nvPr/>
        </p:nvSpPr>
        <p:spPr>
          <a:xfrm>
            <a:off x="3126851" y="5136053"/>
            <a:ext cx="60946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marR="0" indent="6985" algn="just">
              <a:spcBef>
                <a:spcPts val="0"/>
              </a:spcBef>
              <a:spcAft>
                <a:spcPts val="0"/>
              </a:spcAft>
            </a:pPr>
            <a:r>
              <a:rPr lang="it-IT" sz="1200" u="sng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https://docs.google.com/document/d/1mANVFmLC0MnIahAaVrTFRJR5_HOpUuuP/edit?usp=sharing&amp;ouid=101362001964412430969&amp;rtpof=true&amp;sd=true</a:t>
            </a:r>
            <a:endParaRPr lang="en-US" sz="16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377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8DEB781-3247-4151-95FA-22E7D2BFD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EE5-BC3F-4472-8E73-B4E2D0EE0B36}" type="datetime1">
              <a:rPr lang="en-US" smtClean="0"/>
              <a:t>04/20/2022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1684C9F-5DDB-4346-91DF-B7F48DA86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Ricerche per l’agricoltura di collina presso l’Azienda di Vezzolano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CE1A029-D038-4535-9F1A-9BFFA361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4F0-748F-44AB-A9B4-CC16D9802C69}" type="slidenum">
              <a:rPr lang="en-US" smtClean="0"/>
              <a:t>2</a:t>
            </a:fld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FB6072D-6D4A-4978-A5DA-266F6E118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010" y="319628"/>
            <a:ext cx="5211957" cy="603672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7A4C8B8-A696-49FF-A1A7-0783EF726A56}"/>
              </a:ext>
            </a:extLst>
          </p:cNvPr>
          <p:cNvSpPr txBox="1"/>
          <p:nvPr/>
        </p:nvSpPr>
        <p:spPr>
          <a:xfrm>
            <a:off x="651923" y="1150081"/>
            <a:ext cx="384588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In base alle elaborazione cumulativa degli spettri elettromagnetici dei litterbags e delle foglie è emerso che nella vite le variazioni delle  produzioni osservate in campo dipendono per oltre il 70% da</a:t>
            </a:r>
            <a:r>
              <a:rPr lang="it-IT" b="1" dirty="0"/>
              <a:t> </a:t>
            </a:r>
            <a:r>
              <a:rPr lang="it-IT" dirty="0"/>
              <a:t>:</a:t>
            </a:r>
          </a:p>
          <a:p>
            <a:pPr marL="285750" indent="-285750">
              <a:buFontTx/>
              <a:buChar char="-"/>
            </a:pPr>
            <a:r>
              <a:rPr lang="it-IT" dirty="0"/>
              <a:t>Alcuni  </a:t>
            </a:r>
            <a:r>
              <a:rPr lang="it-IT" dirty="0">
                <a:solidFill>
                  <a:srgbClr val="00B050"/>
                </a:solidFill>
              </a:rPr>
              <a:t>componenti fogliari </a:t>
            </a:r>
          </a:p>
          <a:p>
            <a:r>
              <a:rPr lang="it-IT" dirty="0">
                <a:solidFill>
                  <a:srgbClr val="00B050"/>
                </a:solidFill>
              </a:rPr>
              <a:t>	(+pH, + Emicellulose, </a:t>
            </a:r>
          </a:p>
          <a:p>
            <a:r>
              <a:rPr lang="it-IT" dirty="0">
                <a:solidFill>
                  <a:srgbClr val="00B050"/>
                </a:solidFill>
              </a:rPr>
              <a:t>	-NDF, -Cellulosa);</a:t>
            </a:r>
          </a:p>
          <a:p>
            <a:pPr marL="285750" indent="-285750">
              <a:buFontTx/>
              <a:buChar char="-"/>
            </a:pPr>
            <a:r>
              <a:rPr lang="it-IT" dirty="0"/>
              <a:t>Alcuni </a:t>
            </a:r>
            <a:r>
              <a:rPr lang="it-IT" dirty="0">
                <a:solidFill>
                  <a:srgbClr val="FF0000"/>
                </a:solidFill>
              </a:rPr>
              <a:t>decomponenti della lettiera</a:t>
            </a:r>
          </a:p>
          <a:p>
            <a:r>
              <a:rPr lang="it-IT" dirty="0">
                <a:solidFill>
                  <a:srgbClr val="FF0000"/>
                </a:solidFill>
              </a:rPr>
              <a:t>	(- ADF, -Indice di maturità);</a:t>
            </a:r>
          </a:p>
          <a:p>
            <a:r>
              <a:rPr lang="it-IT" dirty="0">
                <a:solidFill>
                  <a:schemeClr val="bg1"/>
                </a:solidFill>
                <a:highlight>
                  <a:srgbClr val="000000"/>
                </a:highlight>
              </a:rPr>
              <a:t>  +NH4 del suolo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  <a:highlight>
                  <a:srgbClr val="000000"/>
                </a:highlight>
              </a:rPr>
              <a:t>;</a:t>
            </a:r>
          </a:p>
          <a:p>
            <a:pPr marL="285750" indent="-285750">
              <a:buFontTx/>
              <a:buChar char="-"/>
            </a:pPr>
            <a:endParaRPr lang="it-IT" dirty="0">
              <a:solidFill>
                <a:schemeClr val="accent4">
                  <a:lumMod val="75000"/>
                </a:schemeClr>
              </a:solidFill>
              <a:highlight>
                <a:srgbClr val="000080"/>
              </a:highlight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FFFF00"/>
                </a:solidFill>
                <a:highlight>
                  <a:srgbClr val="0000FF"/>
                </a:highlight>
              </a:rPr>
              <a:t>Riflettanza di 2 bande satellitari</a:t>
            </a:r>
          </a:p>
          <a:p>
            <a:r>
              <a:rPr lang="it-IT" dirty="0">
                <a:solidFill>
                  <a:srgbClr val="FFFF00"/>
                </a:solidFill>
                <a:highlight>
                  <a:srgbClr val="0000FF"/>
                </a:highlight>
              </a:rPr>
              <a:t>            ( -c7_793nm; +g9_955nm</a:t>
            </a:r>
            <a:r>
              <a:rPr lang="it-IT" dirty="0">
                <a:solidFill>
                  <a:srgbClr val="FFC000"/>
                </a:solidFill>
                <a:highlight>
                  <a:srgbClr val="0000FF"/>
                </a:highlight>
              </a:rPr>
              <a:t>)   </a:t>
            </a:r>
          </a:p>
          <a:p>
            <a:endParaRPr lang="it-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451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C984132-5BE0-4B63-B0F7-CA0711452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EE5-BC3F-4472-8E73-B4E2D0EE0B36}" type="datetime1">
              <a:rPr lang="en-US" smtClean="0"/>
              <a:t>04/20/2022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B72E53A-5761-4CF2-9E8B-C8BB7356C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Ricerche per l’agricoltura di collina presso l’Azienda di Vezzolano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A872FD9-1F7E-47A5-8C85-98B3ADEC6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4F0-748F-44AB-A9B4-CC16D9802C69}" type="slidenum">
              <a:rPr lang="en-US" smtClean="0"/>
              <a:t>3</a:t>
            </a:fld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5BB5FE7-EA2B-4362-A0BD-885C041D6AF6}"/>
              </a:ext>
            </a:extLst>
          </p:cNvPr>
          <p:cNvSpPr txBox="1"/>
          <p:nvPr/>
        </p:nvSpPr>
        <p:spPr>
          <a:xfrm>
            <a:off x="4373217" y="477077"/>
            <a:ext cx="2125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Comitato di gestione</a:t>
            </a:r>
            <a:endParaRPr lang="en-US" dirty="0"/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AE8E3236-01C8-4401-8E89-89F077C845F2}"/>
              </a:ext>
            </a:extLst>
          </p:cNvPr>
          <p:cNvGraphicFramePr>
            <a:graphicFrameLocks noGrp="1"/>
          </p:cNvGraphicFramePr>
          <p:nvPr/>
        </p:nvGraphicFramePr>
        <p:xfrm>
          <a:off x="6162261" y="1170664"/>
          <a:ext cx="1593024" cy="2558415"/>
        </p:xfrm>
        <a:graphic>
          <a:graphicData uri="http://schemas.openxmlformats.org/drawingml/2006/table">
            <a:tbl>
              <a:tblPr/>
              <a:tblGrid>
                <a:gridCol w="1593024">
                  <a:extLst>
                    <a:ext uri="{9D8B030D-6E8A-4147-A177-3AD203B41FA5}">
                      <a16:colId xmlns:a16="http://schemas.microsoft.com/office/drawing/2014/main" val="351996266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Collaboratori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3678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Magnago Marina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2494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Guidoni Silvia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6640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Cugnetto Alberto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9949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Devecchi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Marco</a:t>
                      </a:r>
                    </a:p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Ferracini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Chiara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469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Scapin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Ivano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1568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Battaglini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Luca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22887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Capaldo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Sergio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9711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Giovannetti Giusto (CCS)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13042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Boano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Marco (GAIA)</a:t>
                      </a:r>
                    </a:p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……….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10345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……..</a:t>
                      </a:r>
                    </a:p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……….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6874125"/>
                  </a:ext>
                </a:extLst>
              </a:tr>
            </a:tbl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1A56502D-C05B-4263-82C8-AC2F87AE57AF}"/>
              </a:ext>
            </a:extLst>
          </p:cNvPr>
          <p:cNvGraphicFramePr>
            <a:graphicFrameLocks noGrp="1"/>
          </p:cNvGraphicFramePr>
          <p:nvPr/>
        </p:nvGraphicFramePr>
        <p:xfrm>
          <a:off x="3515967" y="1170664"/>
          <a:ext cx="1714500" cy="1297305"/>
        </p:xfrm>
        <a:graphic>
          <a:graphicData uri="http://schemas.openxmlformats.org/drawingml/2006/table">
            <a:tbl>
              <a:tblPr/>
              <a:tblGrid>
                <a:gridCol w="1714500">
                  <a:extLst>
                    <a:ext uri="{9D8B030D-6E8A-4147-A177-3AD203B41FA5}">
                      <a16:colId xmlns:a16="http://schemas.microsoft.com/office/drawing/2014/main" val="16472522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Pilotaggio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0050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Masoero Giorgio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5198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Delmastro Renato e Marco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38126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Gennaro Enrico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39012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Barberis Elisabetta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0501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Piccarolo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Pietro</a:t>
                      </a:r>
                    </a:p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Sarasso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Giuseppe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2334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33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F7E3E92C-4E8F-4823-AA44-D8F19A9732AC}"/>
              </a:ext>
            </a:extLst>
          </p:cNvPr>
          <p:cNvSpPr txBox="1"/>
          <p:nvPr/>
        </p:nvSpPr>
        <p:spPr>
          <a:xfrm>
            <a:off x="2778434" y="256119"/>
            <a:ext cx="6097554" cy="382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53975" algn="just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</a:pPr>
            <a:r>
              <a:rPr lang="it-IT" sz="18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 Unicode MS"/>
                <a:cs typeface="Arial Unicode MS"/>
              </a:rPr>
              <a:t>Ricerche per l’agricoltura di collina presso l’Azienda di Vezzolano</a:t>
            </a:r>
            <a:endParaRPr lang="en-US" sz="1800" b="1" dirty="0">
              <a:solidFill>
                <a:srgbClr val="515151"/>
              </a:solidFill>
              <a:effectLst/>
              <a:latin typeface="Arial Narrow" panose="020B0606020202030204" pitchFamily="34" charset="0"/>
              <a:ea typeface="Arial Unicode MS"/>
              <a:cs typeface="Arial Unicode MS"/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F43ED563-DAA0-477A-B2EF-2B22D301CF73}"/>
              </a:ext>
            </a:extLst>
          </p:cNvPr>
          <p:cNvSpPr/>
          <p:nvPr/>
        </p:nvSpPr>
        <p:spPr>
          <a:xfrm>
            <a:off x="6095999" y="1196494"/>
            <a:ext cx="4481885" cy="2806811"/>
          </a:xfrm>
          <a:prstGeom prst="roundRect">
            <a:avLst/>
          </a:prstGeom>
          <a:gradFill flip="none" rotWithShape="1">
            <a:gsLst>
              <a:gs pos="0">
                <a:srgbClr val="48ED0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B- Metodo simbiotico</a:t>
            </a:r>
          </a:p>
          <a:p>
            <a:pPr algn="ctr"/>
            <a:endParaRPr lang="it-IT" dirty="0">
              <a:solidFill>
                <a:srgbClr val="FF0000"/>
              </a:solidFill>
            </a:endParaRPr>
          </a:p>
          <a:p>
            <a:pPr algn="ctr"/>
            <a:r>
              <a:rPr lang="it-IT" dirty="0">
                <a:solidFill>
                  <a:srgbClr val="FF0000"/>
                </a:solidFill>
              </a:rPr>
              <a:t>Per favorire i microbi benefici del suolo</a:t>
            </a:r>
          </a:p>
          <a:p>
            <a:pPr algn="ctr"/>
            <a:endParaRPr lang="it-IT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E2CC9BD6-FF46-4209-8558-612A7F84A082}"/>
              </a:ext>
            </a:extLst>
          </p:cNvPr>
          <p:cNvSpPr/>
          <p:nvPr/>
        </p:nvSpPr>
        <p:spPr>
          <a:xfrm>
            <a:off x="838633" y="1196494"/>
            <a:ext cx="4481885" cy="280681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433B8CA8-A23D-49A6-A748-5AE2D3574710}"/>
              </a:ext>
            </a:extLst>
          </p:cNvPr>
          <p:cNvSpPr/>
          <p:nvPr/>
        </p:nvSpPr>
        <p:spPr>
          <a:xfrm>
            <a:off x="838200" y="4137723"/>
            <a:ext cx="2933484" cy="1702711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34EA9C9-4112-4315-9723-8CC60FBBC036}"/>
              </a:ext>
            </a:extLst>
          </p:cNvPr>
          <p:cNvSpPr txBox="1"/>
          <p:nvPr/>
        </p:nvSpPr>
        <p:spPr>
          <a:xfrm>
            <a:off x="1200647" y="1842168"/>
            <a:ext cx="3967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A- Litterbag-NIRS</a:t>
            </a:r>
            <a:r>
              <a:rPr lang="it-IT" dirty="0"/>
              <a:t> </a:t>
            </a:r>
          </a:p>
          <a:p>
            <a:endParaRPr lang="it-IT" dirty="0"/>
          </a:p>
          <a:p>
            <a:r>
              <a:rPr lang="it-IT" dirty="0"/>
              <a:t>Per uno studio applicato della fertilità del  suolo</a:t>
            </a:r>
            <a:endParaRPr lang="en-US" dirty="0"/>
          </a:p>
        </p:txBody>
      </p:sp>
      <p:sp>
        <p:nvSpPr>
          <p:cNvPr id="10" name="Segnaposto data 9">
            <a:extLst>
              <a:ext uri="{FF2B5EF4-FFF2-40B4-BE49-F238E27FC236}">
                <a16:creationId xmlns:a16="http://schemas.microsoft.com/office/drawing/2014/main" id="{2816D642-4201-4186-BB9C-98B37A61C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98A0-153D-46DA-93CB-5640DA4006BE}" type="datetime1">
              <a:rPr lang="en-US" smtClean="0"/>
              <a:t>04/20/2022</a:t>
            </a:fld>
            <a:endParaRPr lang="en-US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99B6A7DD-3677-47CA-9882-CBB6669C9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2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Arial Unicode MS"/>
                <a:cs typeface="Arial Unicode MS"/>
              </a:rPr>
              <a:t>Ricerche per l’agricoltura di collina presso l’Azienda di Vezzolano</a:t>
            </a:r>
            <a:endParaRPr lang="en-US" dirty="0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88CC33AD-A77B-49EA-B9D5-0E59653D3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4F0-748F-44AB-A9B4-CC16D9802C69}" type="slidenum">
              <a:rPr lang="en-US" smtClean="0"/>
              <a:t>4</a:t>
            </a:fld>
            <a:endParaRPr lang="en-US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A6A9AEBC-69EC-43D3-99DD-77389E646BA8}"/>
              </a:ext>
            </a:extLst>
          </p:cNvPr>
          <p:cNvSpPr/>
          <p:nvPr/>
        </p:nvSpPr>
        <p:spPr>
          <a:xfrm>
            <a:off x="1311692" y="4377523"/>
            <a:ext cx="2269708" cy="1283984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7BD52BCD-C1F3-476F-924F-E6AFB281141C}"/>
              </a:ext>
            </a:extLst>
          </p:cNvPr>
          <p:cNvSpPr/>
          <p:nvPr/>
        </p:nvSpPr>
        <p:spPr>
          <a:xfrm>
            <a:off x="1689380" y="4574019"/>
            <a:ext cx="1888089" cy="1044325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D6954880-7B1C-491B-9D5C-CBBEA8125689}"/>
              </a:ext>
            </a:extLst>
          </p:cNvPr>
          <p:cNvSpPr/>
          <p:nvPr/>
        </p:nvSpPr>
        <p:spPr>
          <a:xfrm>
            <a:off x="6096000" y="5316491"/>
            <a:ext cx="1386178" cy="893478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B24DDA63-0808-4508-BC52-A0FCB613B88F}"/>
              </a:ext>
            </a:extLst>
          </p:cNvPr>
          <p:cNvSpPr/>
          <p:nvPr/>
        </p:nvSpPr>
        <p:spPr>
          <a:xfrm>
            <a:off x="5721829" y="4164463"/>
            <a:ext cx="2057401" cy="1080277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EACB2E8A-A029-4C72-BE1B-02840F902C2C}"/>
              </a:ext>
            </a:extLst>
          </p:cNvPr>
          <p:cNvSpPr/>
          <p:nvPr/>
        </p:nvSpPr>
        <p:spPr>
          <a:xfrm>
            <a:off x="7953359" y="4164462"/>
            <a:ext cx="2057401" cy="1080277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D1E91D8C-67B0-424D-837F-5285E9808973}"/>
              </a:ext>
            </a:extLst>
          </p:cNvPr>
          <p:cNvSpPr/>
          <p:nvPr/>
        </p:nvSpPr>
        <p:spPr>
          <a:xfrm>
            <a:off x="10134599" y="4164461"/>
            <a:ext cx="2057401" cy="1080277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4C7CD71-A41C-4127-9BA4-F390471DA44C}"/>
              </a:ext>
            </a:extLst>
          </p:cNvPr>
          <p:cNvSpPr txBox="1"/>
          <p:nvPr/>
        </p:nvSpPr>
        <p:spPr>
          <a:xfrm>
            <a:off x="6011186" y="4377523"/>
            <a:ext cx="1668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6 Vigneti </a:t>
            </a:r>
          </a:p>
          <a:p>
            <a:r>
              <a:rPr lang="it-IT" dirty="0"/>
              <a:t>M-F-B G-R-X</a:t>
            </a:r>
            <a:endParaRPr lang="en-US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ED8A3EC-6343-4BAE-AA9F-9BE44BFD3E57}"/>
              </a:ext>
            </a:extLst>
          </p:cNvPr>
          <p:cNvSpPr txBox="1"/>
          <p:nvPr/>
        </p:nvSpPr>
        <p:spPr>
          <a:xfrm>
            <a:off x="8153400" y="4382534"/>
            <a:ext cx="1666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 Frutteto A</a:t>
            </a:r>
            <a:endParaRPr lang="en-US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C56F5B6-0AA1-4EE1-92C0-8BEC8E4C63B0}"/>
              </a:ext>
            </a:extLst>
          </p:cNvPr>
          <p:cNvSpPr txBox="1"/>
          <p:nvPr/>
        </p:nvSpPr>
        <p:spPr>
          <a:xfrm>
            <a:off x="10420702" y="4376730"/>
            <a:ext cx="1625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 Noccioleto N</a:t>
            </a:r>
            <a:endParaRPr lang="en-US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DB2D5BA-ACAD-4948-992F-5CABDC7863F5}"/>
              </a:ext>
            </a:extLst>
          </p:cNvPr>
          <p:cNvSpPr txBox="1"/>
          <p:nvPr/>
        </p:nvSpPr>
        <p:spPr>
          <a:xfrm>
            <a:off x="934635" y="4080482"/>
            <a:ext cx="312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+  vigneti  (DISAFA, Canavese)</a:t>
            </a:r>
            <a:endParaRPr lang="en-US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D866761-2524-4A39-BD84-4C9DE79C0845}"/>
              </a:ext>
            </a:extLst>
          </p:cNvPr>
          <p:cNvSpPr txBox="1"/>
          <p:nvPr/>
        </p:nvSpPr>
        <p:spPr>
          <a:xfrm>
            <a:off x="6281531" y="5457800"/>
            <a:ext cx="1200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+  C Canapa</a:t>
            </a:r>
            <a:endParaRPr lang="en-US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2D7EBA5-C3B9-47AE-8D9E-EFEE8468B9D2}"/>
              </a:ext>
            </a:extLst>
          </p:cNvPr>
          <p:cNvSpPr txBox="1"/>
          <p:nvPr/>
        </p:nvSpPr>
        <p:spPr>
          <a:xfrm>
            <a:off x="1902914" y="4683459"/>
            <a:ext cx="1674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+  2 progetti UE sui microbi x agricoltura</a:t>
            </a:r>
            <a:endParaRPr lang="en-US" dirty="0"/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707D29C8-C4FC-4DDF-8658-DCD60A82EB37}"/>
              </a:ext>
            </a:extLst>
          </p:cNvPr>
          <p:cNvCxnSpPr>
            <a:cxnSpLocks/>
          </p:cNvCxnSpPr>
          <p:nvPr/>
        </p:nvCxnSpPr>
        <p:spPr>
          <a:xfrm>
            <a:off x="3678306" y="3414664"/>
            <a:ext cx="1892070" cy="1268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B5F4FD3B-5C1B-4BB3-B4CA-494CD414E930}"/>
              </a:ext>
            </a:extLst>
          </p:cNvPr>
          <p:cNvCxnSpPr>
            <a:cxnSpLocks/>
          </p:cNvCxnSpPr>
          <p:nvPr/>
        </p:nvCxnSpPr>
        <p:spPr>
          <a:xfrm flipH="1">
            <a:off x="1175501" y="3435369"/>
            <a:ext cx="1766011" cy="702354"/>
          </a:xfrm>
          <a:prstGeom prst="straightConnector1">
            <a:avLst/>
          </a:prstGeom>
          <a:ln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25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A883D0A-A0EC-4B7A-BE77-6B8711103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EE5-BC3F-4472-8E73-B4E2D0EE0B36}" type="datetime1">
              <a:rPr lang="en-US" smtClean="0"/>
              <a:t>04/20/2022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C8FDF94-C002-4693-86BE-B89C719AA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Ricerche per l’agricoltura di collina presso l’Azienda di Vezzolano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C4A927-1D53-4500-B918-B88F36CFC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4F0-748F-44AB-A9B4-CC16D9802C69}" type="slidenum">
              <a:rPr lang="en-US" smtClean="0"/>
              <a:t>5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F4DF9D3-74FD-4455-9005-AA0385AC0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11" y="0"/>
            <a:ext cx="11806778" cy="6858000"/>
          </a:xfrm>
          <a:prstGeom prst="rect">
            <a:avLst/>
          </a:prstGeom>
        </p:spPr>
      </p:pic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3BEBC769-DE10-4190-B196-EC7C0C122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756979"/>
              </p:ext>
            </p:extLst>
          </p:nvPr>
        </p:nvGraphicFramePr>
        <p:xfrm>
          <a:off x="1530220" y="5395912"/>
          <a:ext cx="3352800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402930034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50991324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8358431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7463789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Noccioleto 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41856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Spalliera 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 Arboreto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94887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Vigne Valletta 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 Malvasia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 Freisa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 Bonarda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94030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Rittochino 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0093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Girapoggio 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43483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Canapa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0139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688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C2EE419-16EE-4569-87D8-4436ECC03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EE5-BC3F-4472-8E73-B4E2D0EE0B36}" type="datetime1">
              <a:rPr lang="en-US" smtClean="0"/>
              <a:t>04/20/2022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BFA5A39-1BA4-47E8-8FB6-84ABBDFFA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Ricerche per l’agricoltura di collina presso l’Azienda di Vezzolano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2DE3AE0-1935-46B8-92F1-A28D3355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4F0-748F-44AB-A9B4-CC16D9802C69}" type="slidenum">
              <a:rPr lang="en-US" smtClean="0"/>
              <a:t>6</a:t>
            </a:fld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C4D28FE-1BFC-4588-8EF4-BD7F278AB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0" y="604837"/>
            <a:ext cx="5143500" cy="564832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DDD1FEF-79CC-486B-820B-D4E85420EC62}"/>
              </a:ext>
            </a:extLst>
          </p:cNvPr>
          <p:cNvSpPr txBox="1"/>
          <p:nvPr/>
        </p:nvSpPr>
        <p:spPr>
          <a:xfrm>
            <a:off x="500932" y="803082"/>
            <a:ext cx="25364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ighlight>
                  <a:srgbClr val="FFFF00"/>
                </a:highlight>
              </a:rPr>
              <a:t>Vigne «Valletta»  </a:t>
            </a:r>
          </a:p>
          <a:p>
            <a:endParaRPr lang="it-IT" dirty="0"/>
          </a:p>
          <a:p>
            <a:r>
              <a:rPr lang="it-IT" dirty="0"/>
              <a:t>M – Malvasia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F Freisa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B - Bonarda</a:t>
            </a:r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B90B0E3-95E1-41F6-A701-3CDA56711838}"/>
              </a:ext>
            </a:extLst>
          </p:cNvPr>
          <p:cNvSpPr txBox="1"/>
          <p:nvPr/>
        </p:nvSpPr>
        <p:spPr>
          <a:xfrm>
            <a:off x="8220986" y="4138972"/>
            <a:ext cx="4047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10 Filari Simbiotici (60 piante)</a:t>
            </a:r>
          </a:p>
          <a:p>
            <a:r>
              <a:rPr lang="it-IT" dirty="0"/>
              <a:t> con 20 trattamenti di lana</a:t>
            </a:r>
          </a:p>
          <a:p>
            <a:r>
              <a:rPr lang="it-IT" dirty="0"/>
              <a:t>e Controlli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499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DFD28AF-1A1B-42BA-A5FF-D4BC67459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EE5-BC3F-4472-8E73-B4E2D0EE0B36}" type="datetime1">
              <a:rPr lang="en-US" smtClean="0"/>
              <a:t>04/20/2022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5AF8D00-7C33-45C9-B8B0-DAF8F4AE9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Ricerche per l’agricoltura di collina presso l’Azienda di Vezzolano</a:t>
            </a:r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8FC0C8-7D65-4F19-932C-309AC4CCB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E4F0-748F-44AB-A9B4-CC16D9802C69}" type="slidenum">
              <a:rPr lang="en-US" smtClean="0"/>
              <a:t>7</a:t>
            </a:fld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5F487EE-3432-4E50-A190-BF50285FA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766" y="2549770"/>
            <a:ext cx="3526634" cy="384516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94185AA-07AF-4C85-AB60-EDA99ED26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539" y="368544"/>
            <a:ext cx="9296400" cy="207645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DE2CF971-E728-4D1A-A9D3-A69769B8586B}"/>
              </a:ext>
            </a:extLst>
          </p:cNvPr>
          <p:cNvSpPr/>
          <p:nvPr/>
        </p:nvSpPr>
        <p:spPr>
          <a:xfrm>
            <a:off x="995779" y="2988185"/>
            <a:ext cx="3042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Due vigne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76F2564-C642-4FE4-BA04-9E5672EE1BF8}"/>
              </a:ext>
            </a:extLst>
          </p:cNvPr>
          <p:cNvSpPr/>
          <p:nvPr/>
        </p:nvSpPr>
        <p:spPr>
          <a:xfrm rot="16200000">
            <a:off x="5328329" y="3475818"/>
            <a:ext cx="331610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3200" b="1" cap="none" spc="0" dirty="0" err="1">
                <a:ln/>
                <a:solidFill>
                  <a:schemeClr val="accent4"/>
                </a:solidFill>
                <a:effectLst/>
              </a:rPr>
              <a:t>Girapoggio</a:t>
            </a:r>
            <a:endParaRPr lang="it-IT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B1D3E03-9D8E-48B5-BB07-137E1C653082}"/>
              </a:ext>
            </a:extLst>
          </p:cNvPr>
          <p:cNvSpPr/>
          <p:nvPr/>
        </p:nvSpPr>
        <p:spPr>
          <a:xfrm rot="20014430">
            <a:off x="5489241" y="5466743"/>
            <a:ext cx="21705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3600" b="1" cap="none" spc="0" dirty="0">
                <a:ln/>
                <a:solidFill>
                  <a:schemeClr val="accent4"/>
                </a:solidFill>
                <a:effectLst/>
              </a:rPr>
              <a:t>Rittochino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21661B4-650A-44F4-AA79-99AB1B299A58}"/>
              </a:ext>
            </a:extLst>
          </p:cNvPr>
          <p:cNvSpPr txBox="1"/>
          <p:nvPr/>
        </p:nvSpPr>
        <p:spPr>
          <a:xfrm>
            <a:off x="2736476" y="53494"/>
            <a:ext cx="3433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highlight>
                  <a:srgbClr val="00FFFF"/>
                </a:highlight>
              </a:rPr>
              <a:t>Approfondimento 1:  + Lana grezza</a:t>
            </a:r>
            <a:endParaRPr lang="en-US" dirty="0">
              <a:solidFill>
                <a:srgbClr val="0070C0"/>
              </a:solidFill>
              <a:highlight>
                <a:srgbClr val="00FFFF"/>
              </a:highlight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2ED747B-E418-47C2-AD78-373A7DE47487}"/>
              </a:ext>
            </a:extLst>
          </p:cNvPr>
          <p:cNvSpPr txBox="1"/>
          <p:nvPr/>
        </p:nvSpPr>
        <p:spPr>
          <a:xfrm>
            <a:off x="8153400" y="3583539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highlight>
                  <a:srgbClr val="FFFF00"/>
                </a:highlight>
              </a:rPr>
              <a:t> Approfondimento 2:  +   Acido Salicilico  </a:t>
            </a:r>
            <a:r>
              <a:rPr lang="it-IT" dirty="0"/>
              <a:t>ripetuto sulla chioma </a:t>
            </a:r>
            <a:endParaRPr lang="en-US" dirty="0"/>
          </a:p>
          <a:p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FAE0DCCA-F63C-4E0F-BD37-AD3F5D0F64B0}"/>
              </a:ext>
            </a:extLst>
          </p:cNvPr>
          <p:cNvSpPr/>
          <p:nvPr/>
        </p:nvSpPr>
        <p:spPr>
          <a:xfrm>
            <a:off x="293904" y="3984171"/>
            <a:ext cx="3042821" cy="1442087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8EEA230-059A-420F-A190-9F0DE938A620}"/>
              </a:ext>
            </a:extLst>
          </p:cNvPr>
          <p:cNvSpPr txBox="1"/>
          <p:nvPr/>
        </p:nvSpPr>
        <p:spPr>
          <a:xfrm>
            <a:off x="578498" y="4358913"/>
            <a:ext cx="2845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 Vigneti VG-VR</a:t>
            </a:r>
          </a:p>
          <a:p>
            <a:r>
              <a:rPr lang="it-IT" dirty="0"/>
              <a:t>* Simbiotico  vs Controllo</a:t>
            </a:r>
            <a:endParaRPr lang="en-US" dirty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E10CA851-8AE8-4E93-A712-0EFA310CA467}"/>
              </a:ext>
            </a:extLst>
          </p:cNvPr>
          <p:cNvSpPr/>
          <p:nvPr/>
        </p:nvSpPr>
        <p:spPr>
          <a:xfrm>
            <a:off x="5783029" y="2960185"/>
            <a:ext cx="625941" cy="9376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G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E10CA851-8AE8-4E93-A712-0EFA310CA467}"/>
              </a:ext>
            </a:extLst>
          </p:cNvPr>
          <p:cNvSpPr/>
          <p:nvPr/>
        </p:nvSpPr>
        <p:spPr>
          <a:xfrm>
            <a:off x="5596016" y="5106484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R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B9110999-5145-4D73-BB6D-4C852803D969}"/>
              </a:ext>
            </a:extLst>
          </p:cNvPr>
          <p:cNvSpPr/>
          <p:nvPr/>
        </p:nvSpPr>
        <p:spPr>
          <a:xfrm>
            <a:off x="-1794" y="0"/>
            <a:ext cx="1226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G-R</a:t>
            </a:r>
          </a:p>
        </p:txBody>
      </p:sp>
    </p:spTree>
    <p:extLst>
      <p:ext uri="{BB962C8B-B14F-4D97-AF65-F5344CB8AC3E}">
        <p14:creationId xmlns:p14="http://schemas.microsoft.com/office/powerpoint/2010/main" val="3853034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E1EB482-F823-4B54-BF73-B7475E51A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7BA0246-CA39-4744-9514-3A38E268F88F}" type="datetime1">
              <a:rPr lang="en-US" smtClean="0"/>
              <a:pPr>
                <a:spcAft>
                  <a:spcPts val="600"/>
                </a:spcAft>
              </a:pPr>
              <a:t>04/20/2022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6B89183-B8B5-4590-B31B-BC26081F2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 sz="1100"/>
              <a:t>Ricerche per l’agricoltura di collina presso l’Azienda di Vezzolano</a:t>
            </a:r>
            <a:endParaRPr lang="en-US" sz="110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9A2AD1F-1797-44B5-BFA5-2B4752B92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4F3E4F0-748F-44AB-A9B4-CC16D9802C69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333ACA13-39FD-44E5-AA4B-4CB80CFF3D50}"/>
              </a:ext>
            </a:extLst>
          </p:cNvPr>
          <p:cNvSpPr/>
          <p:nvPr/>
        </p:nvSpPr>
        <p:spPr>
          <a:xfrm>
            <a:off x="1383907" y="5188983"/>
            <a:ext cx="5950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A- Frutteto Spalliera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F3BBB21-3C4F-4E25-9F62-33FE7B2F8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471" y="709042"/>
            <a:ext cx="7927468" cy="381630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44ED25A-6F26-4C68-9458-338C1C4A6AC1}"/>
              </a:ext>
            </a:extLst>
          </p:cNvPr>
          <p:cNvSpPr txBox="1"/>
          <p:nvPr/>
        </p:nvSpPr>
        <p:spPr>
          <a:xfrm>
            <a:off x="4359241" y="4672499"/>
            <a:ext cx="2735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Simbiotico  vs Controllo</a:t>
            </a:r>
            <a:endParaRPr lang="en-US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F95A5B8B-53E3-46A6-8F70-B982CB3F40B6}"/>
              </a:ext>
            </a:extLst>
          </p:cNvPr>
          <p:cNvSpPr/>
          <p:nvPr/>
        </p:nvSpPr>
        <p:spPr>
          <a:xfrm>
            <a:off x="271758" y="-8165"/>
            <a:ext cx="3414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A-Arboreto</a:t>
            </a:r>
          </a:p>
        </p:txBody>
      </p:sp>
    </p:spTree>
    <p:extLst>
      <p:ext uri="{BB962C8B-B14F-4D97-AF65-F5344CB8AC3E}">
        <p14:creationId xmlns:p14="http://schemas.microsoft.com/office/powerpoint/2010/main" val="289072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E1EB482-F823-4B54-BF73-B7475E51A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7BA0246-CA39-4744-9514-3A38E268F88F}" type="datetime1">
              <a:rPr lang="en-US" smtClean="0"/>
              <a:pPr>
                <a:spcAft>
                  <a:spcPts val="600"/>
                </a:spcAft>
              </a:pPr>
              <a:t>04/20/2022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6B89183-B8B5-4590-B31B-BC26081F2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 sz="1100"/>
              <a:t>Ricerche per l’agricoltura di collina presso l’Azienda di Vezzolano</a:t>
            </a:r>
            <a:endParaRPr lang="en-US" sz="110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9A2AD1F-1797-44B5-BFA5-2B4752B92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4F3E4F0-748F-44AB-A9B4-CC16D9802C69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333ACA13-39FD-44E5-AA4B-4CB80CFF3D50}"/>
              </a:ext>
            </a:extLst>
          </p:cNvPr>
          <p:cNvSpPr/>
          <p:nvPr/>
        </p:nvSpPr>
        <p:spPr>
          <a:xfrm>
            <a:off x="13396" y="-12794"/>
            <a:ext cx="4025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N  Noccioleto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4930E8E-A2B8-4B2F-936A-C00C20E82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910536"/>
            <a:ext cx="9332720" cy="581093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C2260CE-B66B-492D-B52C-DDA9EF92CACA}"/>
              </a:ext>
            </a:extLst>
          </p:cNvPr>
          <p:cNvSpPr txBox="1"/>
          <p:nvPr/>
        </p:nvSpPr>
        <p:spPr>
          <a:xfrm>
            <a:off x="5013028" y="202569"/>
            <a:ext cx="5474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ighlight>
                  <a:srgbClr val="FFFF00"/>
                </a:highlight>
              </a:rPr>
              <a:t>Repulsione della cimice asiatica ?</a:t>
            </a:r>
          </a:p>
          <a:p>
            <a:r>
              <a:rPr lang="it-IT" dirty="0">
                <a:highlight>
                  <a:srgbClr val="FFFF00"/>
                </a:highlight>
              </a:rPr>
              <a:t>Trattamento simbiotico al suolo e ripetuto sulla chioma 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888731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694</Words>
  <Application>Microsoft Office PowerPoint</Application>
  <PresentationFormat>Widescreen</PresentationFormat>
  <Paragraphs>168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Giorgio Masoero</dc:creator>
  <cp:lastModifiedBy>Giorgio Masoero</cp:lastModifiedBy>
  <cp:revision>29</cp:revision>
  <dcterms:created xsi:type="dcterms:W3CDTF">2022-03-23T15:00:28Z</dcterms:created>
  <dcterms:modified xsi:type="dcterms:W3CDTF">2022-04-20T22:12:31Z</dcterms:modified>
</cp:coreProperties>
</file>