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4171" r:id="rId2"/>
    <p:sldMasterId id="2147484566" r:id="rId3"/>
    <p:sldMasterId id="2147484578" r:id="rId4"/>
  </p:sldMasterIdLst>
  <p:notesMasterIdLst>
    <p:notesMasterId r:id="rId44"/>
  </p:notesMasterIdLst>
  <p:handoutMasterIdLst>
    <p:handoutMasterId r:id="rId45"/>
  </p:handoutMasterIdLst>
  <p:sldIdLst>
    <p:sldId id="788" r:id="rId5"/>
    <p:sldId id="676" r:id="rId6"/>
    <p:sldId id="783" r:id="rId7"/>
    <p:sldId id="791" r:id="rId8"/>
    <p:sldId id="795" r:id="rId9"/>
    <p:sldId id="796" r:id="rId10"/>
    <p:sldId id="794" r:id="rId11"/>
    <p:sldId id="790" r:id="rId12"/>
    <p:sldId id="803" r:id="rId13"/>
    <p:sldId id="804" r:id="rId14"/>
    <p:sldId id="805" r:id="rId15"/>
    <p:sldId id="743" r:id="rId16"/>
    <p:sldId id="798" r:id="rId17"/>
    <p:sldId id="800" r:id="rId18"/>
    <p:sldId id="799" r:id="rId19"/>
    <p:sldId id="764" r:id="rId20"/>
    <p:sldId id="802" r:id="rId21"/>
    <p:sldId id="789" r:id="rId22"/>
    <p:sldId id="793" r:id="rId23"/>
    <p:sldId id="801" r:id="rId24"/>
    <p:sldId id="806" r:id="rId25"/>
    <p:sldId id="734" r:id="rId26"/>
    <p:sldId id="777" r:id="rId27"/>
    <p:sldId id="754" r:id="rId28"/>
    <p:sldId id="778" r:id="rId29"/>
    <p:sldId id="755" r:id="rId30"/>
    <p:sldId id="773" r:id="rId31"/>
    <p:sldId id="745" r:id="rId32"/>
    <p:sldId id="782" r:id="rId33"/>
    <p:sldId id="730" r:id="rId34"/>
    <p:sldId id="728" r:id="rId35"/>
    <p:sldId id="760" r:id="rId36"/>
    <p:sldId id="1492" r:id="rId37"/>
    <p:sldId id="787" r:id="rId38"/>
    <p:sldId id="785" r:id="rId39"/>
    <p:sldId id="759" r:id="rId40"/>
    <p:sldId id="1493" r:id="rId41"/>
    <p:sldId id="1494" r:id="rId42"/>
    <p:sldId id="1495" r:id="rId43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na maniago" initials="mm" lastIdx="1" clrIdx="0"/>
  <p:cmAuthor id="2" name="Accademia" initials="A" lastIdx="2" clrIdx="1">
    <p:extLst>
      <p:ext uri="{19B8F6BF-5375-455C-9EA6-DF929625EA0E}">
        <p15:presenceInfo xmlns:p15="http://schemas.microsoft.com/office/powerpoint/2012/main" userId="Accadem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gray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0DF1"/>
    <a:srgbClr val="00FF00"/>
    <a:srgbClr val="00FFFF"/>
    <a:srgbClr val="FF99FF"/>
    <a:srgbClr val="996600"/>
    <a:srgbClr val="F6F6F6"/>
    <a:srgbClr val="00B050"/>
    <a:srgbClr val="FFCC00"/>
    <a:srgbClr val="1C723A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249" autoAdjust="0"/>
  </p:normalViewPr>
  <p:slideViewPr>
    <p:cSldViewPr showGuides="1">
      <p:cViewPr varScale="1">
        <p:scale>
          <a:sx n="73" d="100"/>
          <a:sy n="73" d="100"/>
        </p:scale>
        <p:origin x="66" y="8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589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1814"/>
    </p:cViewPr>
  </p:sorterViewPr>
  <p:notesViewPr>
    <p:cSldViewPr showGuides="1">
      <p:cViewPr varScale="1">
        <p:scale>
          <a:sx n="51" d="100"/>
          <a:sy n="51" d="100"/>
        </p:scale>
        <p:origin x="2640" y="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E92C19B2-3FA6-4C15-9917-8752CFF9665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Garamond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BB38B23C-EBBE-4A3C-935C-4318E739735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863" y="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Garamond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0596" name="Rectangle 4">
            <a:extLst>
              <a:ext uri="{FF2B5EF4-FFF2-40B4-BE49-F238E27FC236}">
                <a16:creationId xmlns:a16="http://schemas.microsoft.com/office/drawing/2014/main" id="{64AAACC4-4AE7-4378-AB9D-20306F36712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Garamond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0597" name="Rectangle 5">
            <a:extLst>
              <a:ext uri="{FF2B5EF4-FFF2-40B4-BE49-F238E27FC236}">
                <a16:creationId xmlns:a16="http://schemas.microsoft.com/office/drawing/2014/main" id="{3E9DAA36-FDD2-44B1-9DDD-CE9D7B760DB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63" y="942975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F047C31-96D9-4EC0-88EB-2137C892A6F0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>
            <a:extLst>
              <a:ext uri="{FF2B5EF4-FFF2-40B4-BE49-F238E27FC236}">
                <a16:creationId xmlns:a16="http://schemas.microsoft.com/office/drawing/2014/main" id="{CB0A4137-ABE5-4F64-B10E-00397405F27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6179" name="Rectangle 3">
            <a:extLst>
              <a:ext uri="{FF2B5EF4-FFF2-40B4-BE49-F238E27FC236}">
                <a16:creationId xmlns:a16="http://schemas.microsoft.com/office/drawing/2014/main" id="{2B7A8C0E-1634-4F1E-BCE5-1A2949F787F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E169B73E-9321-47ED-8A6C-02C18D8D6BF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6181" name="Rectangle 5">
            <a:extLst>
              <a:ext uri="{FF2B5EF4-FFF2-40B4-BE49-F238E27FC236}">
                <a16:creationId xmlns:a16="http://schemas.microsoft.com/office/drawing/2014/main" id="{DECE6C4C-F230-4617-974C-0DCC5284287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06182" name="Rectangle 6">
            <a:extLst>
              <a:ext uri="{FF2B5EF4-FFF2-40B4-BE49-F238E27FC236}">
                <a16:creationId xmlns:a16="http://schemas.microsoft.com/office/drawing/2014/main" id="{D78FA4AD-794F-4278-AF1C-BD8DB71537B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6183" name="Rectangle 7">
            <a:extLst>
              <a:ext uri="{FF2B5EF4-FFF2-40B4-BE49-F238E27FC236}">
                <a16:creationId xmlns:a16="http://schemas.microsoft.com/office/drawing/2014/main" id="{6E810E31-FDA9-43CD-AEE0-7A2F08D10F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9B7D4753-F1E3-414B-A3E1-051EB2447B2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89EA4E0-DACF-47F8-89D2-35D7043DB5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158B907C-A397-49F8-A831-023E163488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14C331C-4ECB-4D86-A6B0-6F0541E44B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68C61693-2CE2-402B-A1E3-63ECB9FCE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725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14C331C-4ECB-4D86-A6B0-6F0541E44B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68C61693-2CE2-402B-A1E3-63ECB9FCE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23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14C331C-4ECB-4D86-A6B0-6F0541E44B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68C61693-2CE2-402B-A1E3-63ECB9FCE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435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14C331C-4ECB-4D86-A6B0-6F0541E44B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68C61693-2CE2-402B-A1E3-63ECB9FCE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156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14C331C-4ECB-4D86-A6B0-6F0541E44B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68C61693-2CE2-402B-A1E3-63ECB9FCE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20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D213927-24D6-4119-93BD-64E0F6A274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0BFDE5A7-34D0-4D71-8F8B-6278C654EA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7257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14C331C-4ECB-4D86-A6B0-6F0541E44B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68C61693-2CE2-402B-A1E3-63ECB9FCE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2201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14C331C-4ECB-4D86-A6B0-6F0541E44B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68C61693-2CE2-402B-A1E3-63ECB9FCE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580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14C331C-4ECB-4D86-A6B0-6F0541E44B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68C61693-2CE2-402B-A1E3-63ECB9FCE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4727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14C331C-4ECB-4D86-A6B0-6F0541E44B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68C61693-2CE2-402B-A1E3-63ECB9FCE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70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0CDD6582-FAC5-4095-8F10-6E792B909B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4EA37584-6442-472B-B1EA-9626F51A81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747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14C331C-4ECB-4D86-A6B0-6F0541E44B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68C61693-2CE2-402B-A1E3-63ECB9FCE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9739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EFC6F3EC-DEDB-47BF-AB6D-7D801C7238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54784F0B-CA0E-4CE7-A7E7-0D450936B8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327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622F5F46-4228-441B-93BF-04F7C92C13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A0050292-4CD7-4C03-B9A3-B636977A0E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293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622F5F46-4228-441B-93BF-04F7C92C13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A0050292-4CD7-4C03-B9A3-B636977A0E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2236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622F5F46-4228-441B-93BF-04F7C92C13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A0050292-4CD7-4C03-B9A3-B636977A0E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4503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747054CE-E02B-4485-AFDF-2387AB6041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B47BAEEF-1D51-4753-A8F9-9C71566EBB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8628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AB30D6FB-6276-4634-9C14-B057317148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B70DD501-6025-4A1C-8B4C-6407BC6FFF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46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38FC3080-1E3A-45D1-9FF4-89DA1BFF5C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71C24B00-7029-4994-AF25-C8AE9E8DD6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7405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64E96EA8-60D5-4C4C-8774-EFAC6A5CEE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7099676-7547-466C-8553-8A31DA3F23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B9212EB1-A458-40E4-8AEC-55C3E87778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47BA1066-323E-4CB1-B48D-282BFF3272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14C331C-4ECB-4D86-A6B0-6F0541E44B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68C61693-2CE2-402B-A1E3-63ECB9FCE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6079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317FB1AC-7297-4FDE-8CE6-E5F435DFFE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0FB155EE-1503-4839-B6AC-A295B3CE4A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1371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6F4CB3A0-D3C5-4B92-B794-ED67EA3BFD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4409AED1-BDA1-4529-8124-8CA29BCCC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9142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6F4CB3A0-D3C5-4B92-B794-ED67EA3BFD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4409AED1-BDA1-4529-8124-8CA29BCCC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6572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4FDA4631-6F22-4E72-BF6E-65CC97AC4F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33879F0C-1B33-4FF7-90F7-C125DB9BC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2503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6F4CB3A0-D3C5-4B92-B794-ED67EA3BFD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4409AED1-BDA1-4529-8124-8CA29BCCC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230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14C331C-4ECB-4D86-A6B0-6F0541E44B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68C61693-2CE2-402B-A1E3-63ECB9FCE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736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14C331C-4ECB-4D86-A6B0-6F0541E44B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68C61693-2CE2-402B-A1E3-63ECB9FCE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543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14C331C-4ECB-4D86-A6B0-6F0541E44B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68C61693-2CE2-402B-A1E3-63ECB9FCE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826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14C331C-4ECB-4D86-A6B0-6F0541E44B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68C61693-2CE2-402B-A1E3-63ECB9FCE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554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14C331C-4ECB-4D86-A6B0-6F0541E44B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68C61693-2CE2-402B-A1E3-63ECB9FCE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225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14C331C-4ECB-4D86-A6B0-6F0541E44B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68C61693-2CE2-402B-A1E3-63ECB9FCE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277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50">
            <a:extLst>
              <a:ext uri="{FF2B5EF4-FFF2-40B4-BE49-F238E27FC236}">
                <a16:creationId xmlns:a16="http://schemas.microsoft.com/office/drawing/2014/main" id="{C8FB1B67-CD44-4795-80B1-E5A860EB040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2413" cy="6850063"/>
            <a:chOff x="0" y="0"/>
            <a:chExt cx="5758" cy="4315"/>
          </a:xfrm>
        </p:grpSpPr>
        <p:grpSp>
          <p:nvGrpSpPr>
            <p:cNvPr id="5" name="Group 2051">
              <a:extLst>
                <a:ext uri="{FF2B5EF4-FFF2-40B4-BE49-F238E27FC236}">
                  <a16:creationId xmlns:a16="http://schemas.microsoft.com/office/drawing/2014/main" id="{FC71893E-E73F-41C8-858A-54ECA30D667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2052">
                <a:extLst>
                  <a:ext uri="{FF2B5EF4-FFF2-40B4-BE49-F238E27FC236}">
                    <a16:creationId xmlns:a16="http://schemas.microsoft.com/office/drawing/2014/main" id="{09D80BD3-924C-4C58-808C-04D781B759B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it-IT" sz="2000">
                  <a:latin typeface="Times New Roman" charset="0"/>
                  <a:ea typeface="+mn-ea"/>
                </a:endParaRPr>
              </a:p>
            </p:txBody>
          </p:sp>
          <p:sp>
            <p:nvSpPr>
              <p:cNvPr id="9" name="Freeform 2053">
                <a:extLst>
                  <a:ext uri="{FF2B5EF4-FFF2-40B4-BE49-F238E27FC236}">
                    <a16:creationId xmlns:a16="http://schemas.microsoft.com/office/drawing/2014/main" id="{DBC7AA8B-E890-40CA-8261-60C1EF84C3E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it-IT" sz="2000">
                  <a:latin typeface="Times New Roman" charset="0"/>
                  <a:ea typeface="+mn-ea"/>
                </a:endParaRPr>
              </a:p>
            </p:txBody>
          </p:sp>
          <p:sp>
            <p:nvSpPr>
              <p:cNvPr id="10" name="Freeform 2054">
                <a:extLst>
                  <a:ext uri="{FF2B5EF4-FFF2-40B4-BE49-F238E27FC236}">
                    <a16:creationId xmlns:a16="http://schemas.microsoft.com/office/drawing/2014/main" id="{05A0710A-6A7A-4EA3-B8A4-9BD981C65A4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877" y="3346"/>
                <a:ext cx="287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it-IT" sz="2000">
                  <a:latin typeface="Times New Roman" charset="0"/>
                  <a:ea typeface="+mn-ea"/>
                </a:endParaRPr>
              </a:p>
            </p:txBody>
          </p:sp>
          <p:sp>
            <p:nvSpPr>
              <p:cNvPr id="11" name="Freeform 2055">
                <a:extLst>
                  <a:ext uri="{FF2B5EF4-FFF2-40B4-BE49-F238E27FC236}">
                    <a16:creationId xmlns:a16="http://schemas.microsoft.com/office/drawing/2014/main" id="{A7453C76-0852-4EC4-B20D-79CBA2BBA87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" name="Freeform 2056">
                <a:extLst>
                  <a:ext uri="{FF2B5EF4-FFF2-40B4-BE49-F238E27FC236}">
                    <a16:creationId xmlns:a16="http://schemas.microsoft.com/office/drawing/2014/main" id="{29DF11EB-B805-4F95-AD60-75B5150B182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it-IT" sz="2000">
                  <a:latin typeface="Times New Roman" charset="0"/>
                  <a:ea typeface="+mn-ea"/>
                </a:endParaRPr>
              </a:p>
            </p:txBody>
          </p:sp>
        </p:grpSp>
        <p:sp>
          <p:nvSpPr>
            <p:cNvPr id="6" name="Freeform 2057">
              <a:extLst>
                <a:ext uri="{FF2B5EF4-FFF2-40B4-BE49-F238E27FC236}">
                  <a16:creationId xmlns:a16="http://schemas.microsoft.com/office/drawing/2014/main" id="{39F4F970-0729-489E-BA27-BD36A85C4DB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it-IT" sz="2000">
                <a:latin typeface="Times New Roman" charset="0"/>
                <a:ea typeface="+mn-ea"/>
              </a:endParaRPr>
            </a:p>
          </p:txBody>
        </p:sp>
        <p:sp>
          <p:nvSpPr>
            <p:cNvPr id="7" name="Freeform 2058">
              <a:extLst>
                <a:ext uri="{FF2B5EF4-FFF2-40B4-BE49-F238E27FC236}">
                  <a16:creationId xmlns:a16="http://schemas.microsoft.com/office/drawing/2014/main" id="{28C67244-E267-4709-892C-6AF203FCAF9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574 h 1906"/>
                <a:gd name="T4" fmla="*/ 6054 w 5740"/>
                <a:gd name="T5" fmla="*/ 574 h 1906"/>
                <a:gd name="T6" fmla="*/ 605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203" name="Rectangle 205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8204" name="Rectangle 206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37721312"/>
      </p:ext>
    </p:extLst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5908918"/>
      </p:ext>
    </p:extLst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841654"/>
      </p:ext>
    </p:extLst>
  </p:cSld>
  <p:clrMapOvr>
    <a:masterClrMapping/>
  </p:clrMapOvr>
  <p:transition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modificare</a:t>
            </a:r>
            <a:r>
              <a:rPr lang="en-US" dirty="0"/>
              <a:t>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stili</a:t>
            </a:r>
            <a:r>
              <a:rPr lang="en-US" dirty="0"/>
              <a:t> del </a:t>
            </a:r>
            <a:r>
              <a:rPr lang="en-US" dirty="0" err="1"/>
              <a:t>testo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schema</a:t>
            </a:r>
          </a:p>
          <a:p>
            <a:pPr lvl="1"/>
            <a:r>
              <a:rPr lang="en-US" dirty="0"/>
              <a:t>Secondo </a:t>
            </a:r>
            <a:r>
              <a:rPr lang="en-US" dirty="0" err="1"/>
              <a:t>livello</a:t>
            </a:r>
            <a:endParaRPr lang="en-US" dirty="0"/>
          </a:p>
          <a:p>
            <a:pPr lvl="2"/>
            <a:r>
              <a:rPr lang="en-US" dirty="0" err="1"/>
              <a:t>Terzo</a:t>
            </a:r>
            <a:r>
              <a:rPr lang="en-US" dirty="0"/>
              <a:t> </a:t>
            </a:r>
            <a:r>
              <a:rPr lang="en-US" dirty="0" err="1"/>
              <a:t>livello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livello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2134917"/>
      </p:ext>
    </p:extLst>
  </p:cSld>
  <p:clrMapOvr>
    <a:masterClrMapping/>
  </p:clrMapOvr>
  <p:transition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59336408"/>
      </p:ext>
    </p:extLst>
  </p:cSld>
  <p:clrMapOvr>
    <a:masterClrMapping/>
  </p:clrMapOvr>
  <p:transition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3BC2DF-C278-4268-AE20-95C5CA060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06.03.2019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120AEC-90D8-4A26-A5E2-4C307145D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4E623B-40B3-4D43-98E6-C13A1D6D3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8A597-31FF-404D-90D2-88B220BEF905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52447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F2015B-64B3-44E1-8A34-06B6C3A6E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66744-7228-457D-859B-BBCC0AD4C53C}" type="datetimeFigureOut">
              <a:rPr lang="it-IT"/>
              <a:pPr>
                <a:defRPr/>
              </a:pPr>
              <a:t>27/06/2022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5C90D5-B87C-4F4F-8F12-E53453A68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9ED11F-6FAE-4BEC-9FAC-A64467AA8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E9B27-C2F5-452A-8F84-8FED1EB7A5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8989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852CA3-0CC5-414D-B5E4-3F5083DCA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5C59B-EA69-46A6-B181-2B3B9C1B6A4B}" type="datetimeFigureOut">
              <a:rPr lang="it-IT"/>
              <a:pPr>
                <a:defRPr/>
              </a:pPr>
              <a:t>27/06/2022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DFBBBF1-FFD1-4AE0-9CE4-D70B926D5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A246CB8-9DF3-485D-829E-258537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E8BDF-A56B-4268-87B5-10DFF29993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5596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49F800E0-1329-4F5E-AC9D-A133A4D1CF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343929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/>
              <a:t>Inaugurazione 237 ° Anno Accademico </a:t>
            </a:r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DE678D3C-69D9-40BF-9799-71D116736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09D68548-F6BA-4793-B228-BD579C927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212FC-DC65-4175-8A17-99063A8EF1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8393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0497ECCA-A138-4CE7-AF28-0D77FB0C28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396552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B164F-1EEF-4FC1-AF93-D455349189E8}" type="datetimeFigureOut">
              <a:rPr lang="it-IT"/>
              <a:pPr>
                <a:defRPr/>
              </a:pPr>
              <a:t>27/06/2022</a:t>
            </a:fld>
            <a:endParaRPr 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85E371A2-79BC-4231-8296-AB122C7B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77E2C5DB-B667-48BD-B31B-45E6227B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7709B-5583-4FB0-B88C-321DD814C7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3627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2EB18710-2ECB-44C0-9EA8-5FD2150CB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C3F67-B1B8-44C1-8D79-54B05B252C9A}" type="datetimeFigureOut">
              <a:rPr lang="it-IT"/>
              <a:pPr>
                <a:defRPr/>
              </a:pPr>
              <a:t>27/06/2022</a:t>
            </a:fld>
            <a:endParaRPr 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9D9004BE-DB61-4A38-AE3D-78D977273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25BDA554-D4F6-486B-B7DD-86671402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5ADEF-8141-4AC9-933D-F4323C2222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0255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985298"/>
      </p:ext>
    </p:extLst>
  </p:cSld>
  <p:clrMapOvr>
    <a:masterClrMapping/>
  </p:clrMapOvr>
  <p:transition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4143AB4C-2A18-4BD8-A32C-72C44B1A6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6D8C4-ED41-4DA1-AFEE-E7DCF96FBFBD}" type="datetimeFigureOut">
              <a:rPr lang="it-IT"/>
              <a:pPr>
                <a:defRPr/>
              </a:pPr>
              <a:t>27/06/2022</a:t>
            </a:fld>
            <a:endParaRPr 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53087AF7-63FC-41B3-87C8-574CA579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2C4C3453-2976-452F-80D6-72A512C0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AB758-DC36-4DF8-97E5-BFD8FE1D5B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0536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16707E3E-67CA-439A-B6A3-784AC36A3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9A905-2F2E-45D2-B095-DA28515B7540}" type="datetimeFigureOut">
              <a:rPr lang="it-IT"/>
              <a:pPr>
                <a:defRPr/>
              </a:pPr>
              <a:t>27/06/2022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D0853F19-DB24-4BAD-9ABD-A3586768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1CC57C70-3F7E-4210-8F02-F43581932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9315E-CCCE-4B76-82B2-CB7278916E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3317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27DC0933-9EDB-4037-B029-3958C91CB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1B1BA-7AA3-40BC-AF3E-E44E4BEAD094}" type="datetimeFigureOut">
              <a:rPr lang="it-IT"/>
              <a:pPr>
                <a:defRPr/>
              </a:pPr>
              <a:t>27/06/2022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F513CFC1-751D-4BFE-A2FE-7AA863368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F4B1F05C-AC3B-43BD-8542-38EDC4FA7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C8049-D2CD-4510-9049-AA6295D806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75622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3DFBF3-B752-4EE8-B404-6D2609CFF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88530-06EA-40BA-AD45-B405EB6F6182}" type="datetimeFigureOut">
              <a:rPr lang="it-IT"/>
              <a:pPr>
                <a:defRPr/>
              </a:pPr>
              <a:t>27/06/2022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184757-DF62-45D8-A0BE-0AAFA8AAD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D48F3D-07AE-4A36-A973-66A512CEE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DB955-7F9C-40EC-8B7C-7BFB05ED16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911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E69314-7CEE-49DC-ACC3-24F0C26E9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7C47C-B5DC-49C8-BF56-1FE515B8E135}" type="datetimeFigureOut">
              <a:rPr lang="it-IT"/>
              <a:pPr>
                <a:defRPr/>
              </a:pPr>
              <a:t>27/06/2022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8C480A-5051-4BA5-B8EB-6737BED47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AB05621-833A-4A86-B9C9-E6F72ADF9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1EE01-4540-4A3B-9941-5AF287E74C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5777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FB6221-2CFD-4517-A78D-597E7CB88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A82D35A-D35C-439E-9A9E-1A206C2CE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A8E22C7-826A-4CC6-9ABB-84BA75D0C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Inaugurazione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BEB15E-9863-4B61-85D6-984DAB266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AA9DCC-2B8B-4306-A8FA-EC6BF441D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F272-2563-4154-8B83-B064BB9404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7226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1A5234-5EB4-42EF-8B92-900563FDB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93FC16-FE47-4903-9E96-21F806192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9D9648-3B63-4FBA-8B42-42C7E4F38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1D936-A8F1-4192-87A4-DF8985D002AA}" type="datetimeFigureOut">
              <a:rPr lang="it-IT" smtClean="0"/>
              <a:t>27/06/2022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22C0A0-D294-4B53-9149-8E776427A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39D47F-978E-4681-8023-E094D2EE1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F272-2563-4154-8B83-B064BB9404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198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5618BF-5FFE-4D5E-A13E-3AD90DDFA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74E55CA-81FB-4A51-BDED-08F35FB0E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56FD53-331D-49AC-8EBA-D6FE912CF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1D936-A8F1-4192-87A4-DF8985D002AA}" type="datetimeFigureOut">
              <a:rPr lang="it-IT" smtClean="0"/>
              <a:t>27/06/2022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E056BB-0271-40F8-8A94-DDF317FBD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C50ADF3-BAF3-4129-B248-B72BE9618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F272-2563-4154-8B83-B064BB9404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5886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58FE8C-47D7-4FAF-A4AC-FA284C76B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710E32-2B1E-4CDA-95AD-73345C4DAD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7C2C497-EEF9-4703-8A1F-72D82B4D3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4ABC294-7661-4936-8A9E-0A1074E97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1D936-A8F1-4192-87A4-DF8985D002AA}" type="datetimeFigureOut">
              <a:rPr lang="it-IT" smtClean="0"/>
              <a:t>27/06/2022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99D6A4D-67DB-41CB-A407-FD6EDDB4F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5992523-B1E7-4134-8EAE-71280201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F272-2563-4154-8B83-B064BB9404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73222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1A2ED5-B74F-4C51-9AA9-D84DE3817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BA8255B-3726-4C15-8D2A-ED2518929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0C52EAC-6F42-4F22-869F-FBDA12AAA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231BF9F-DD08-4EB2-B5D0-81811DE86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ED94C69-8AE9-4F53-825C-B0AE468629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AD26CE9-850E-443E-BBB0-8EA9E526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1D936-A8F1-4192-87A4-DF8985D002AA}" type="datetimeFigureOut">
              <a:rPr lang="it-IT" smtClean="0"/>
              <a:t>27/06/2022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618F672-63AE-47C2-B561-E7BDE15C6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30DC76A-B716-4D91-B816-0FF69723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F272-2563-4154-8B83-B064BB9404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3768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53570881"/>
      </p:ext>
    </p:extLst>
  </p:cSld>
  <p:clrMapOvr>
    <a:masterClrMapping/>
  </p:clrMapOvr>
  <p:transition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303C78-1F3F-4F86-87C3-56B59F2D5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11FAD2A-2DAD-490A-8B39-5388060868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520" y="6356350"/>
            <a:ext cx="3312368" cy="365125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Inaugurazione 237°  Anno Accademico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1929E1D-C4BF-4592-82EC-9EBB1994D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37779FB-364C-4DFC-A86E-F566C1F34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80114" y="6356350"/>
            <a:ext cx="2935236" cy="365125"/>
          </a:xfrm>
        </p:spPr>
        <p:txBody>
          <a:bodyPr/>
          <a:lstStyle/>
          <a:p>
            <a:r>
              <a:rPr lang="it-IT" dirty="0"/>
              <a:t>Reggia di Venaria 29 giugno 2022 </a:t>
            </a:r>
          </a:p>
        </p:txBody>
      </p:sp>
    </p:spTree>
    <p:extLst>
      <p:ext uri="{BB962C8B-B14F-4D97-AF65-F5344CB8AC3E}">
        <p14:creationId xmlns:p14="http://schemas.microsoft.com/office/powerpoint/2010/main" val="19607771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2D8219A-2651-452B-B74C-6AFD1E706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1D936-A8F1-4192-87A4-DF8985D002AA}" type="datetimeFigureOut">
              <a:rPr lang="it-IT" smtClean="0"/>
              <a:t>27/06/2022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D22FD63-6947-43EC-8EDD-CF72A9308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B7D9CB1-FE2E-446C-8DF3-C511B6A18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F272-2563-4154-8B83-B064BB9404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2613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F97626-3C5C-4799-A835-4EA988990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150722-BDA3-404D-9F31-8D194C277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60671EA-5FD0-428B-B6ED-1B815964B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DF72008-CA6C-4300-A95D-066BF3539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1D936-A8F1-4192-87A4-DF8985D002AA}" type="datetimeFigureOut">
              <a:rPr lang="it-IT" smtClean="0"/>
              <a:t>27/06/2022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7B7C0A0-17FD-4733-B45D-DD6DEF631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8BCAE7A-B019-437F-A614-A9A1BC073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F272-2563-4154-8B83-B064BB9404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10958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FED73F-7016-4933-BBEF-856978F76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D97ACDD-9743-436D-8237-DC199D1CE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4BDE396-F075-448C-9CB0-4E17766AD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88001E4-86F2-4594-9E8F-6CD709D12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1D936-A8F1-4192-87A4-DF8985D002AA}" type="datetimeFigureOut">
              <a:rPr lang="it-IT" smtClean="0"/>
              <a:t>27/06/2022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D548CE0-99EE-4F5A-9477-DBB1BD331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728349F-514B-4318-B8BC-A048E363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F272-2563-4154-8B83-B064BB9404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2126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247DB4-85F1-4725-83CB-BA49568FB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1CCB15C-1FA7-40BE-8907-8ACDBB319F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BA3488-B758-4F74-8163-EC9C9AEE0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1D936-A8F1-4192-87A4-DF8985D002AA}" type="datetimeFigureOut">
              <a:rPr lang="it-IT" smtClean="0"/>
              <a:t>27/06/2022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44DA82-55A4-410A-BDC4-A13185A0B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2EE7CE-AA25-4118-AC07-C1B4CFA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F272-2563-4154-8B83-B064BB9404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0622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EFAA454-DF82-4AB6-9CBA-FCA96084F9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C0BDD93-43A3-4089-AC9D-F365B1B51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AC20918-D178-4541-87AA-4DE49610E0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Inaugurazione 237° Anno Accademico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74CEC4-E6CF-4E24-B084-FF07C3F6E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3E1FAA-6388-4C4A-9770-A87BB26D5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F272-2563-4154-8B83-B064BB9404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61225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AFF16B-F55B-4A58-B25A-22C6A1E3C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D7B76A6-0BA4-4DF1-8D48-4732479A3A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001C0F-8CA1-48C8-A5AA-7363E1B7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8DE76-5B3E-4269-94BF-D57CEC980BAF}" type="datetimeFigureOut">
              <a:rPr lang="it-IT" smtClean="0"/>
              <a:t>27/06/2022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9D5608-D0AE-4137-A92F-E7FFD0A71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94756C-225D-4A2E-B1A0-58FCE851A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1CA5-C24A-49A6-B28E-51522EACA1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77620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96D172-ACEA-4040-A532-6326FF58E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827A19-4066-49A6-A91B-5B05F3EDD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5F3FD0-54D5-4ABD-8BC1-0250995FC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8DE76-5B3E-4269-94BF-D57CEC980BAF}" type="datetimeFigureOut">
              <a:rPr lang="it-IT" smtClean="0"/>
              <a:t>27/06/2022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BAFD7E-AB94-4E16-9573-CFD6EA7E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4800E4A-60D1-4BDE-8699-88CBE418A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1CA5-C24A-49A6-B28E-51522EACA1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24498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66B2BE-D800-4E39-ADD7-3390A119B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2E8142F-9B97-45CC-8843-FB0FB42A7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452C5A-0F8E-4811-9F03-0E6189921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8DE76-5B3E-4269-94BF-D57CEC980BAF}" type="datetimeFigureOut">
              <a:rPr lang="it-IT" smtClean="0"/>
              <a:t>27/06/2022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718CFA-4247-40B5-990C-71970BD45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64E3FF-1DFE-4ADC-8915-E9DA7DBD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1CA5-C24A-49A6-B28E-51522EACA1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8731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E1DB64-B92D-463A-B5A8-41BDE0F83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F48236-4AAD-44F8-8FB4-A48ADEE6AF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8CDE14F-BCF7-4452-9718-658BE3FBF4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1FD3FD-552B-4202-8695-BB3F442DA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8DE76-5B3E-4269-94BF-D57CEC980BAF}" type="datetimeFigureOut">
              <a:rPr lang="it-IT" smtClean="0"/>
              <a:t>27/06/2022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1101508-BC0A-4AD8-8043-B19529C85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6EF3DC8-0ACF-4E4B-9DE0-1FF5E1545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1CA5-C24A-49A6-B28E-51522EACA1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6229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modificare</a:t>
            </a:r>
            <a:r>
              <a:rPr lang="en-US" dirty="0"/>
              <a:t>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stili</a:t>
            </a:r>
            <a:r>
              <a:rPr lang="en-US" dirty="0"/>
              <a:t> del </a:t>
            </a:r>
            <a:r>
              <a:rPr lang="en-US" dirty="0" err="1"/>
              <a:t>testo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schema</a:t>
            </a:r>
          </a:p>
          <a:p>
            <a:pPr lvl="1"/>
            <a:r>
              <a:rPr lang="en-US" dirty="0"/>
              <a:t>Secondo </a:t>
            </a:r>
            <a:r>
              <a:rPr lang="en-US" dirty="0" err="1"/>
              <a:t>livello</a:t>
            </a:r>
            <a:endParaRPr lang="en-US" dirty="0"/>
          </a:p>
          <a:p>
            <a:pPr lvl="2"/>
            <a:r>
              <a:rPr lang="en-US" dirty="0" err="1"/>
              <a:t>Terzo</a:t>
            </a:r>
            <a:r>
              <a:rPr lang="en-US" dirty="0"/>
              <a:t> </a:t>
            </a:r>
            <a:r>
              <a:rPr lang="en-US" dirty="0" err="1"/>
              <a:t>livello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livello</a:t>
            </a:r>
            <a:endParaRPr lang="en-US" dirty="0"/>
          </a:p>
          <a:p>
            <a:pPr lvl="4"/>
            <a:r>
              <a:rPr lang="en-US" dirty="0" err="1"/>
              <a:t>Quinto</a:t>
            </a:r>
            <a:r>
              <a:rPr lang="en-US" dirty="0"/>
              <a:t> </a:t>
            </a:r>
            <a:r>
              <a:rPr lang="en-US" dirty="0" err="1"/>
              <a:t>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4058822"/>
      </p:ext>
    </p:extLst>
  </p:cSld>
  <p:clrMapOvr>
    <a:masterClrMapping/>
  </p:clrMapOvr>
  <p:transition>
    <p:wipe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3F0F51-A741-41C0-8FD2-1A2F5F1C9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DCE7FE0-C4DE-40C7-9FA8-3C189F714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6537CCF-E72F-4433-BC58-CBB6B1C67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C570725-37C8-42E7-9C04-B71950EA5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18A9318-0214-48BF-80F0-2B1029023B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758D05C-744C-4808-89CD-BAA336909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019" y="6346840"/>
            <a:ext cx="2057400" cy="365125"/>
          </a:xfrm>
        </p:spPr>
        <p:txBody>
          <a:bodyPr/>
          <a:lstStyle/>
          <a:p>
            <a:fld id="{0A48DE76-5B3E-4269-94BF-D57CEC980BAF}" type="datetimeFigureOut">
              <a:rPr lang="it-IT" smtClean="0"/>
              <a:t>27/06/2022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2481408-752D-4A5C-AD76-2FFE7F426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3F4E335-0D36-4DC8-BC23-472791E3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1CA5-C24A-49A6-B28E-51522EACA1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34991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C19229-B3E7-4047-B4A8-3C02D33BE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59F0258-ADB4-4F1E-ADDA-FD7E39D85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8DE76-5B3E-4269-94BF-D57CEC980BAF}" type="datetimeFigureOut">
              <a:rPr lang="it-IT" smtClean="0"/>
              <a:t>27/06/2022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3B72FFA-E174-49A7-9E33-A97EE8B8E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888DBCB-1430-45D7-83E3-E448147AB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1CA5-C24A-49A6-B28E-51522EACA1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0482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36B20E8-1211-425E-80C5-9F934245F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8DE76-5B3E-4269-94BF-D57CEC980BAF}" type="datetimeFigureOut">
              <a:rPr lang="it-IT" smtClean="0"/>
              <a:t>27/06/2022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897FAE3-3D12-40AB-8029-FEB0A6619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CC36339-4D03-4A85-9C93-FC1517B97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1CA5-C24A-49A6-B28E-51522EACA1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12742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6575B8-806B-4216-80CA-5B0540D07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DFC472-DFDC-472B-B5AE-9C91D13E5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179764E-7C2D-4F9A-94D8-7D75C8BBA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390B5AD-4A48-4708-9B55-C6E5DD23C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8DE76-5B3E-4269-94BF-D57CEC980BAF}" type="datetimeFigureOut">
              <a:rPr lang="it-IT" smtClean="0"/>
              <a:t>27/06/2022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9F90F9D-62B8-4445-AE87-35C8DC323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D4F5E80-C9D1-4B20-A70B-59059BE47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1CA5-C24A-49A6-B28E-51522EACA1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52140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F21B15-8275-4D14-9D7C-122BDCE90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0919201-D402-43A4-BFCE-434790398A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D0901F9-E3F5-417B-9A7F-CED3CC2AF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9D49482-02E9-45E7-8ABD-83847663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8DE76-5B3E-4269-94BF-D57CEC980BAF}" type="datetimeFigureOut">
              <a:rPr lang="it-IT" smtClean="0"/>
              <a:t>27/06/2022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6C55781-DACD-45F9-97C7-AE398026B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6034DA3-CA93-48E5-A98D-320D0D172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1CA5-C24A-49A6-B28E-51522EACA1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97672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D010A6-EC4A-4B3F-95CC-E3938717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539619F-1A08-487A-A5A4-EA1B21C2E6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F75D07-951D-4E27-9785-3608DE3CA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8DE76-5B3E-4269-94BF-D57CEC980BAF}" type="datetimeFigureOut">
              <a:rPr lang="it-IT" smtClean="0"/>
              <a:t>27/06/2022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0FDBEC-CA88-42CF-843B-A81237073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7E24BC-874D-4759-B040-EBDA122FC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1CA5-C24A-49A6-B28E-51522EACA1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258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54463FA-D94F-4468-885D-A71C1A54D7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5EDA2CA-01AA-4507-A2FF-BFBD20C27B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2FD1E7-DDEE-456F-A0EC-41994F48F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8DE76-5B3E-4269-94BF-D57CEC980BAF}" type="datetimeFigureOut">
              <a:rPr lang="it-IT" smtClean="0"/>
              <a:t>27/06/2022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DF1CE8-0A8A-4804-B735-9A6B25943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53B653-71AE-4954-BF10-7BE530137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1CA5-C24A-49A6-B28E-51522EACA1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6950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8472351"/>
      </p:ext>
    </p:extLst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6036710"/>
      </p:ext>
    </p:extLst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620195"/>
      </p:ext>
    </p:extLst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28578819"/>
      </p:ext>
    </p:extLst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09705169"/>
      </p:ext>
    </p:extLst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2D887D93-4BDD-44A4-AEE8-3B1824B5CB7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2413" cy="6850063"/>
            <a:chOff x="0" y="0"/>
            <a:chExt cx="5758" cy="4315"/>
          </a:xfrm>
        </p:grpSpPr>
        <p:grpSp>
          <p:nvGrpSpPr>
            <p:cNvPr id="1073" name="Group 3">
              <a:extLst>
                <a:ext uri="{FF2B5EF4-FFF2-40B4-BE49-F238E27FC236}">
                  <a16:creationId xmlns:a16="http://schemas.microsoft.com/office/drawing/2014/main" id="{BA4C014A-8A7D-47BB-963E-124B5308B96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172" name="Freeform 4">
                <a:extLst>
                  <a:ext uri="{FF2B5EF4-FFF2-40B4-BE49-F238E27FC236}">
                    <a16:creationId xmlns:a16="http://schemas.microsoft.com/office/drawing/2014/main" id="{3C10D99B-4931-4FCE-99F6-D8174452A75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it-IT" sz="2000" dirty="0">
                  <a:latin typeface="Times New Roman" charset="0"/>
                  <a:ea typeface="+mn-ea"/>
                </a:endParaRPr>
              </a:p>
            </p:txBody>
          </p:sp>
          <p:sp>
            <p:nvSpPr>
              <p:cNvPr id="7173" name="Freeform 5">
                <a:extLst>
                  <a:ext uri="{FF2B5EF4-FFF2-40B4-BE49-F238E27FC236}">
                    <a16:creationId xmlns:a16="http://schemas.microsoft.com/office/drawing/2014/main" id="{17D7751B-F58F-4D95-99C7-78DBD73DCF5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it-IT" sz="2000" dirty="0">
                  <a:latin typeface="Times New Roman" charset="0"/>
                  <a:ea typeface="+mn-ea"/>
                </a:endParaRPr>
              </a:p>
            </p:txBody>
          </p:sp>
          <p:sp>
            <p:nvSpPr>
              <p:cNvPr id="7174" name="Freeform 6">
                <a:extLst>
                  <a:ext uri="{FF2B5EF4-FFF2-40B4-BE49-F238E27FC236}">
                    <a16:creationId xmlns:a16="http://schemas.microsoft.com/office/drawing/2014/main" id="{7B8A1669-5C79-4761-8F26-4CC79AD9F42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877" y="3346"/>
                <a:ext cx="287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it-IT" sz="2000" dirty="0">
                  <a:latin typeface="Times New Roman" charset="0"/>
                  <a:ea typeface="+mn-ea"/>
                </a:endParaRPr>
              </a:p>
            </p:txBody>
          </p:sp>
          <p:sp>
            <p:nvSpPr>
              <p:cNvPr id="1079" name="Freeform 7">
                <a:extLst>
                  <a:ext uri="{FF2B5EF4-FFF2-40B4-BE49-F238E27FC236}">
                    <a16:creationId xmlns:a16="http://schemas.microsoft.com/office/drawing/2014/main" id="{A8E1DAB1-D468-4CAE-84F3-8726D67F212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176" name="Freeform 8">
                <a:extLst>
                  <a:ext uri="{FF2B5EF4-FFF2-40B4-BE49-F238E27FC236}">
                    <a16:creationId xmlns:a16="http://schemas.microsoft.com/office/drawing/2014/main" id="{2DAF9D02-B6E3-4329-98BB-029991B6DE1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it-IT" sz="2000" dirty="0">
                  <a:latin typeface="Times New Roman" charset="0"/>
                  <a:ea typeface="+mn-ea"/>
                </a:endParaRPr>
              </a:p>
            </p:txBody>
          </p:sp>
        </p:grpSp>
        <p:sp>
          <p:nvSpPr>
            <p:cNvPr id="7177" name="Freeform 9">
              <a:extLst>
                <a:ext uri="{FF2B5EF4-FFF2-40B4-BE49-F238E27FC236}">
                  <a16:creationId xmlns:a16="http://schemas.microsoft.com/office/drawing/2014/main" id="{426BCE3A-EF7E-4F76-B251-85474367990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it-IT" sz="2000" dirty="0">
                <a:latin typeface="Times New Roman" charset="0"/>
                <a:ea typeface="+mn-ea"/>
              </a:endParaRPr>
            </a:p>
          </p:txBody>
        </p:sp>
        <p:sp>
          <p:nvSpPr>
            <p:cNvPr id="1075" name="Freeform 10">
              <a:extLst>
                <a:ext uri="{FF2B5EF4-FFF2-40B4-BE49-F238E27FC236}">
                  <a16:creationId xmlns:a16="http://schemas.microsoft.com/office/drawing/2014/main" id="{1721D168-DC02-481E-B13C-B9612F0A429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574 h 1906"/>
                <a:gd name="T4" fmla="*/ 6054 w 5740"/>
                <a:gd name="T5" fmla="*/ 574 h 1906"/>
                <a:gd name="T6" fmla="*/ 605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179" name="Rectangle 11">
            <a:extLst>
              <a:ext uri="{FF2B5EF4-FFF2-40B4-BE49-F238E27FC236}">
                <a16:creationId xmlns:a16="http://schemas.microsoft.com/office/drawing/2014/main" id="{04C107E7-FB44-40EF-8679-D4F94B9A90C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7180" name="Rectangle 12">
            <a:extLst>
              <a:ext uri="{FF2B5EF4-FFF2-40B4-BE49-F238E27FC236}">
                <a16:creationId xmlns:a16="http://schemas.microsoft.com/office/drawing/2014/main" id="{FA9721AC-EBAB-42E6-A761-6D6ABDFC45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287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pSp>
        <p:nvGrpSpPr>
          <p:cNvPr id="1029" name="Group 13">
            <a:extLst>
              <a:ext uri="{FF2B5EF4-FFF2-40B4-BE49-F238E27FC236}">
                <a16:creationId xmlns:a16="http://schemas.microsoft.com/office/drawing/2014/main" id="{C6913500-6242-4E8E-94A4-75C091B8DF30}"/>
              </a:ext>
            </a:extLst>
          </p:cNvPr>
          <p:cNvGrpSpPr>
            <a:grpSpLocks/>
          </p:cNvGrpSpPr>
          <p:nvPr/>
        </p:nvGrpSpPr>
        <p:grpSpPr bwMode="auto">
          <a:xfrm>
            <a:off x="1365250" y="457200"/>
            <a:ext cx="7473950" cy="76200"/>
            <a:chOff x="4" y="1211"/>
            <a:chExt cx="3954" cy="244"/>
          </a:xfrm>
        </p:grpSpPr>
        <p:grpSp>
          <p:nvGrpSpPr>
            <p:cNvPr id="1056" name="Group 14">
              <a:extLst>
                <a:ext uri="{FF2B5EF4-FFF2-40B4-BE49-F238E27FC236}">
                  <a16:creationId xmlns:a16="http://schemas.microsoft.com/office/drawing/2014/main" id="{61F3E6DC-8998-4E9F-8C9A-261541706A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73" y="1211"/>
              <a:ext cx="85" cy="244"/>
              <a:chOff x="3873" y="1211"/>
              <a:chExt cx="85" cy="244"/>
            </a:xfrm>
          </p:grpSpPr>
          <p:sp>
            <p:nvSpPr>
              <p:cNvPr id="1071" name="Rectangle 15">
                <a:extLst>
                  <a:ext uri="{FF2B5EF4-FFF2-40B4-BE49-F238E27FC236}">
                    <a16:creationId xmlns:a16="http://schemas.microsoft.com/office/drawing/2014/main" id="{4E058DCA-668C-4950-B4D8-FBF0E373B4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3" y="1211"/>
                <a:ext cx="15" cy="24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defRPr/>
                </a:pPr>
                <a:endParaRPr lang="it-IT" altLang="it-IT" sz="2000" dirty="0"/>
              </a:p>
            </p:txBody>
          </p:sp>
          <p:sp>
            <p:nvSpPr>
              <p:cNvPr id="1072" name="Rectangle 16">
                <a:extLst>
                  <a:ext uri="{FF2B5EF4-FFF2-40B4-BE49-F238E27FC236}">
                    <a16:creationId xmlns:a16="http://schemas.microsoft.com/office/drawing/2014/main" id="{8B97C515-14A9-4499-A4E9-AB0641A2B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3" y="1211"/>
                <a:ext cx="37" cy="24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defRPr/>
                </a:pPr>
                <a:endParaRPr lang="it-IT" altLang="it-IT" sz="2000" dirty="0"/>
              </a:p>
            </p:txBody>
          </p:sp>
        </p:grpSp>
        <p:grpSp>
          <p:nvGrpSpPr>
            <p:cNvPr id="1057" name="Group 17">
              <a:extLst>
                <a:ext uri="{FF2B5EF4-FFF2-40B4-BE49-F238E27FC236}">
                  <a16:creationId xmlns:a16="http://schemas.microsoft.com/office/drawing/2014/main" id="{CE520F50-DC96-441E-A5E9-6671B019A4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40" y="1211"/>
              <a:ext cx="189" cy="244"/>
              <a:chOff x="3640" y="1211"/>
              <a:chExt cx="189" cy="244"/>
            </a:xfrm>
          </p:grpSpPr>
          <p:sp>
            <p:nvSpPr>
              <p:cNvPr id="1069" name="Rectangle 18">
                <a:extLst>
                  <a:ext uri="{FF2B5EF4-FFF2-40B4-BE49-F238E27FC236}">
                    <a16:creationId xmlns:a16="http://schemas.microsoft.com/office/drawing/2014/main" id="{382E15B4-E70A-4918-8116-D8ABD3FA7D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7" y="1211"/>
                <a:ext cx="61" cy="24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defRPr/>
                </a:pPr>
                <a:endParaRPr lang="it-IT" altLang="it-IT" sz="2000" dirty="0"/>
              </a:p>
            </p:txBody>
          </p:sp>
          <p:sp>
            <p:nvSpPr>
              <p:cNvPr id="1070" name="Rectangle 19">
                <a:extLst>
                  <a:ext uri="{FF2B5EF4-FFF2-40B4-BE49-F238E27FC236}">
                    <a16:creationId xmlns:a16="http://schemas.microsoft.com/office/drawing/2014/main" id="{B85C008A-7AA7-4679-9048-373DB9EF47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0" y="1211"/>
                <a:ext cx="87" cy="24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defRPr/>
                </a:pPr>
                <a:endParaRPr lang="it-IT" altLang="it-IT" sz="2000" dirty="0"/>
              </a:p>
            </p:txBody>
          </p:sp>
        </p:grpSp>
        <p:grpSp>
          <p:nvGrpSpPr>
            <p:cNvPr id="1058" name="Group 20">
              <a:extLst>
                <a:ext uri="{FF2B5EF4-FFF2-40B4-BE49-F238E27FC236}">
                  <a16:creationId xmlns:a16="http://schemas.microsoft.com/office/drawing/2014/main" id="{95ABD69A-AACE-42A1-9072-01EA58CC6A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8" y="1211"/>
              <a:ext cx="281" cy="244"/>
              <a:chOff x="3318" y="1211"/>
              <a:chExt cx="281" cy="244"/>
            </a:xfrm>
          </p:grpSpPr>
          <p:sp>
            <p:nvSpPr>
              <p:cNvPr id="1067" name="Rectangle 21">
                <a:extLst>
                  <a:ext uri="{FF2B5EF4-FFF2-40B4-BE49-F238E27FC236}">
                    <a16:creationId xmlns:a16="http://schemas.microsoft.com/office/drawing/2014/main" id="{80962488-640A-4138-A147-448FFC36F0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2" y="1211"/>
                <a:ext cx="108" cy="24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defRPr/>
                </a:pPr>
                <a:endParaRPr lang="it-IT" altLang="it-IT" sz="2000" dirty="0"/>
              </a:p>
            </p:txBody>
          </p:sp>
          <p:sp>
            <p:nvSpPr>
              <p:cNvPr id="1068" name="Rectangle 22">
                <a:extLst>
                  <a:ext uri="{FF2B5EF4-FFF2-40B4-BE49-F238E27FC236}">
                    <a16:creationId xmlns:a16="http://schemas.microsoft.com/office/drawing/2014/main" id="{C696AA49-A08C-4C5A-9748-D147599766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8" y="1211"/>
                <a:ext cx="134" cy="24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defRPr/>
                </a:pPr>
                <a:endParaRPr lang="it-IT" altLang="it-IT" sz="2000" dirty="0"/>
              </a:p>
            </p:txBody>
          </p:sp>
        </p:grpSp>
        <p:grpSp>
          <p:nvGrpSpPr>
            <p:cNvPr id="1059" name="Group 23">
              <a:extLst>
                <a:ext uri="{FF2B5EF4-FFF2-40B4-BE49-F238E27FC236}">
                  <a16:creationId xmlns:a16="http://schemas.microsoft.com/office/drawing/2014/main" id="{6E755621-97A9-44ED-975B-28CD2BB468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1" y="1211"/>
              <a:ext cx="886" cy="244"/>
              <a:chOff x="2391" y="1211"/>
              <a:chExt cx="886" cy="244"/>
            </a:xfrm>
          </p:grpSpPr>
          <p:sp>
            <p:nvSpPr>
              <p:cNvPr id="1063" name="Rectangle 24">
                <a:extLst>
                  <a:ext uri="{FF2B5EF4-FFF2-40B4-BE49-F238E27FC236}">
                    <a16:creationId xmlns:a16="http://schemas.microsoft.com/office/drawing/2014/main" id="{CF43322D-1397-4414-B92E-C110470C46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3" y="1211"/>
                <a:ext cx="179" cy="24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defRPr/>
                </a:pPr>
                <a:endParaRPr lang="it-IT" altLang="it-IT" sz="2000" dirty="0"/>
              </a:p>
            </p:txBody>
          </p:sp>
          <p:sp>
            <p:nvSpPr>
              <p:cNvPr id="1064" name="Rectangle 25">
                <a:extLst>
                  <a:ext uri="{FF2B5EF4-FFF2-40B4-BE49-F238E27FC236}">
                    <a16:creationId xmlns:a16="http://schemas.microsoft.com/office/drawing/2014/main" id="{A626BDD7-D151-4D96-A15D-0197C2544B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1" y="1211"/>
                <a:ext cx="156" cy="24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defRPr/>
                </a:pPr>
                <a:endParaRPr lang="it-IT" altLang="it-IT" sz="2000" dirty="0"/>
              </a:p>
            </p:txBody>
          </p:sp>
          <p:sp>
            <p:nvSpPr>
              <p:cNvPr id="1065" name="Rectangle 26">
                <a:extLst>
                  <a:ext uri="{FF2B5EF4-FFF2-40B4-BE49-F238E27FC236}">
                    <a16:creationId xmlns:a16="http://schemas.microsoft.com/office/drawing/2014/main" id="{EE0339B2-CB7E-4CD5-BF0B-E150A98545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1" y="1211"/>
                <a:ext cx="181" cy="24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defRPr/>
                </a:pPr>
                <a:endParaRPr lang="it-IT" altLang="it-IT" sz="2000" dirty="0"/>
              </a:p>
            </p:txBody>
          </p:sp>
          <p:sp>
            <p:nvSpPr>
              <p:cNvPr id="1066" name="Rectangle 27">
                <a:extLst>
                  <a:ext uri="{FF2B5EF4-FFF2-40B4-BE49-F238E27FC236}">
                    <a16:creationId xmlns:a16="http://schemas.microsoft.com/office/drawing/2014/main" id="{8DD1E58F-B074-4033-97C1-D875E045E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1" y="1211"/>
                <a:ext cx="228" cy="24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defRPr/>
                </a:pPr>
                <a:endParaRPr lang="it-IT" altLang="it-IT" sz="2000" dirty="0"/>
              </a:p>
            </p:txBody>
          </p:sp>
        </p:grpSp>
        <p:grpSp>
          <p:nvGrpSpPr>
            <p:cNvPr id="1060" name="Group 28">
              <a:extLst>
                <a:ext uri="{FF2B5EF4-FFF2-40B4-BE49-F238E27FC236}">
                  <a16:creationId xmlns:a16="http://schemas.microsoft.com/office/drawing/2014/main" id="{D0B122FC-0110-4502-BFDC-30F3D25365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" y="1211"/>
              <a:ext cx="2349" cy="244"/>
              <a:chOff x="4" y="1211"/>
              <a:chExt cx="2349" cy="244"/>
            </a:xfrm>
          </p:grpSpPr>
          <p:sp>
            <p:nvSpPr>
              <p:cNvPr id="1061" name="Rectangle 29">
                <a:extLst>
                  <a:ext uri="{FF2B5EF4-FFF2-40B4-BE49-F238E27FC236}">
                    <a16:creationId xmlns:a16="http://schemas.microsoft.com/office/drawing/2014/main" id="{A5EDF787-C465-49A7-AC9D-8E246935B2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3" y="1211"/>
                <a:ext cx="250" cy="24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defRPr/>
                </a:pPr>
                <a:endParaRPr lang="it-IT" altLang="it-IT" sz="2000" dirty="0"/>
              </a:p>
            </p:txBody>
          </p:sp>
          <p:sp>
            <p:nvSpPr>
              <p:cNvPr id="1062" name="Rectangle 30">
                <a:extLst>
                  <a:ext uri="{FF2B5EF4-FFF2-40B4-BE49-F238E27FC236}">
                    <a16:creationId xmlns:a16="http://schemas.microsoft.com/office/drawing/2014/main" id="{842EF0B9-7087-4FCE-B535-F09EFB7995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" y="1211"/>
                <a:ext cx="2059" cy="24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defRPr/>
                </a:pPr>
                <a:endParaRPr lang="it-IT" altLang="it-IT" sz="2000" dirty="0"/>
              </a:p>
            </p:txBody>
          </p:sp>
        </p:grpSp>
      </p:grpSp>
      <p:sp>
        <p:nvSpPr>
          <p:cNvPr id="1030" name="Rectangle 31">
            <a:extLst>
              <a:ext uri="{FF2B5EF4-FFF2-40B4-BE49-F238E27FC236}">
                <a16:creationId xmlns:a16="http://schemas.microsoft.com/office/drawing/2014/main" id="{2F0AD998-49CE-4EB7-897A-7F793B5ED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3" y="6477000"/>
            <a:ext cx="31765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it-IT" altLang="it-IT" sz="1200" dirty="0"/>
              <a:t>Inaugurazione 237°  Anno Accademico</a:t>
            </a:r>
            <a:endParaRPr lang="en-US" altLang="it-IT" sz="1200" b="0" dirty="0"/>
          </a:p>
        </p:txBody>
      </p:sp>
      <p:sp>
        <p:nvSpPr>
          <p:cNvPr id="1031" name="Rectangle 32">
            <a:extLst>
              <a:ext uri="{FF2B5EF4-FFF2-40B4-BE49-F238E27FC236}">
                <a16:creationId xmlns:a16="http://schemas.microsoft.com/office/drawing/2014/main" id="{3CBC350C-C7DE-4A0C-B1E2-1FE5F3C5F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1913" y="149225"/>
            <a:ext cx="2438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endParaRPr lang="en-US" altLang="it-IT" sz="1200" b="0" dirty="0"/>
          </a:p>
        </p:txBody>
      </p:sp>
      <p:grpSp>
        <p:nvGrpSpPr>
          <p:cNvPr id="1032" name="Group 33">
            <a:extLst>
              <a:ext uri="{FF2B5EF4-FFF2-40B4-BE49-F238E27FC236}">
                <a16:creationId xmlns:a16="http://schemas.microsoft.com/office/drawing/2014/main" id="{C9823874-FABA-423A-B96B-C36D59EBBEEB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6324600"/>
            <a:ext cx="8534400" cy="76200"/>
            <a:chOff x="4" y="1211"/>
            <a:chExt cx="3954" cy="244"/>
          </a:xfrm>
        </p:grpSpPr>
        <p:grpSp>
          <p:nvGrpSpPr>
            <p:cNvPr id="1039" name="Group 34">
              <a:extLst>
                <a:ext uri="{FF2B5EF4-FFF2-40B4-BE49-F238E27FC236}">
                  <a16:creationId xmlns:a16="http://schemas.microsoft.com/office/drawing/2014/main" id="{BFBC7678-7C97-4676-937A-D8C0FDE9C3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73" y="1211"/>
              <a:ext cx="85" cy="244"/>
              <a:chOff x="3873" y="1211"/>
              <a:chExt cx="85" cy="244"/>
            </a:xfrm>
          </p:grpSpPr>
          <p:sp>
            <p:nvSpPr>
              <p:cNvPr id="1054" name="Rectangle 35">
                <a:extLst>
                  <a:ext uri="{FF2B5EF4-FFF2-40B4-BE49-F238E27FC236}">
                    <a16:creationId xmlns:a16="http://schemas.microsoft.com/office/drawing/2014/main" id="{D7E7D86D-66B9-48FA-A4EC-18EED0ACF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3" y="1211"/>
                <a:ext cx="15" cy="24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defRPr/>
                </a:pPr>
                <a:endParaRPr lang="it-IT" altLang="it-IT" sz="2000"/>
              </a:p>
            </p:txBody>
          </p:sp>
          <p:sp>
            <p:nvSpPr>
              <p:cNvPr id="1055" name="Rectangle 36">
                <a:extLst>
                  <a:ext uri="{FF2B5EF4-FFF2-40B4-BE49-F238E27FC236}">
                    <a16:creationId xmlns:a16="http://schemas.microsoft.com/office/drawing/2014/main" id="{E4FA238D-43BC-4147-8476-759AC10D8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3" y="1211"/>
                <a:ext cx="37" cy="24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defRPr/>
                </a:pPr>
                <a:endParaRPr lang="it-IT" altLang="it-IT" sz="2000"/>
              </a:p>
            </p:txBody>
          </p:sp>
        </p:grpSp>
        <p:grpSp>
          <p:nvGrpSpPr>
            <p:cNvPr id="1040" name="Group 37">
              <a:extLst>
                <a:ext uri="{FF2B5EF4-FFF2-40B4-BE49-F238E27FC236}">
                  <a16:creationId xmlns:a16="http://schemas.microsoft.com/office/drawing/2014/main" id="{DDA3F8D4-91D9-42E2-B827-5629FD498A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40" y="1211"/>
              <a:ext cx="189" cy="244"/>
              <a:chOff x="3640" y="1211"/>
              <a:chExt cx="189" cy="244"/>
            </a:xfrm>
          </p:grpSpPr>
          <p:sp>
            <p:nvSpPr>
              <p:cNvPr id="1052" name="Rectangle 38">
                <a:extLst>
                  <a:ext uri="{FF2B5EF4-FFF2-40B4-BE49-F238E27FC236}">
                    <a16:creationId xmlns:a16="http://schemas.microsoft.com/office/drawing/2014/main" id="{E84BC4A1-529F-49CB-B3E0-054506560B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8" y="1211"/>
                <a:ext cx="61" cy="24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defRPr/>
                </a:pPr>
                <a:endParaRPr lang="it-IT" altLang="it-IT" sz="2000"/>
              </a:p>
            </p:txBody>
          </p:sp>
          <p:sp>
            <p:nvSpPr>
              <p:cNvPr id="1053" name="Rectangle 39">
                <a:extLst>
                  <a:ext uri="{FF2B5EF4-FFF2-40B4-BE49-F238E27FC236}">
                    <a16:creationId xmlns:a16="http://schemas.microsoft.com/office/drawing/2014/main" id="{BC7C0E42-AE65-49A3-A84A-DDD5D3CEAE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0" y="1211"/>
                <a:ext cx="87" cy="24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defRPr/>
                </a:pPr>
                <a:endParaRPr lang="it-IT" altLang="it-IT" sz="2000"/>
              </a:p>
            </p:txBody>
          </p:sp>
        </p:grpSp>
        <p:grpSp>
          <p:nvGrpSpPr>
            <p:cNvPr id="1041" name="Group 40">
              <a:extLst>
                <a:ext uri="{FF2B5EF4-FFF2-40B4-BE49-F238E27FC236}">
                  <a16:creationId xmlns:a16="http://schemas.microsoft.com/office/drawing/2014/main" id="{F751B7E6-9460-4364-A983-405C12B037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8" y="1211"/>
              <a:ext cx="281" cy="244"/>
              <a:chOff x="3318" y="1211"/>
              <a:chExt cx="281" cy="244"/>
            </a:xfrm>
          </p:grpSpPr>
          <p:sp>
            <p:nvSpPr>
              <p:cNvPr id="1050" name="Rectangle 41">
                <a:extLst>
                  <a:ext uri="{FF2B5EF4-FFF2-40B4-BE49-F238E27FC236}">
                    <a16:creationId xmlns:a16="http://schemas.microsoft.com/office/drawing/2014/main" id="{0655008C-EBF1-468A-B9F8-C77076AF82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2" y="1211"/>
                <a:ext cx="107" cy="24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defRPr/>
                </a:pPr>
                <a:endParaRPr lang="it-IT" altLang="it-IT" sz="2000"/>
              </a:p>
            </p:txBody>
          </p:sp>
          <p:sp>
            <p:nvSpPr>
              <p:cNvPr id="1051" name="Rectangle 42">
                <a:extLst>
                  <a:ext uri="{FF2B5EF4-FFF2-40B4-BE49-F238E27FC236}">
                    <a16:creationId xmlns:a16="http://schemas.microsoft.com/office/drawing/2014/main" id="{525C0C09-25C0-4FD0-976A-E98F9331A3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8" y="1211"/>
                <a:ext cx="133" cy="24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defRPr/>
                </a:pPr>
                <a:endParaRPr lang="it-IT" altLang="it-IT" sz="2000"/>
              </a:p>
            </p:txBody>
          </p:sp>
        </p:grpSp>
        <p:grpSp>
          <p:nvGrpSpPr>
            <p:cNvPr id="1042" name="Group 43">
              <a:extLst>
                <a:ext uri="{FF2B5EF4-FFF2-40B4-BE49-F238E27FC236}">
                  <a16:creationId xmlns:a16="http://schemas.microsoft.com/office/drawing/2014/main" id="{0F84738C-10A0-485F-AEA9-32E1038E47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1" y="1211"/>
              <a:ext cx="886" cy="244"/>
              <a:chOff x="2391" y="1211"/>
              <a:chExt cx="886" cy="244"/>
            </a:xfrm>
          </p:grpSpPr>
          <p:sp>
            <p:nvSpPr>
              <p:cNvPr id="1046" name="Rectangle 44">
                <a:extLst>
                  <a:ext uri="{FF2B5EF4-FFF2-40B4-BE49-F238E27FC236}">
                    <a16:creationId xmlns:a16="http://schemas.microsoft.com/office/drawing/2014/main" id="{8B825C5E-C6EE-4C01-8705-5DAC49B77A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3" y="1211"/>
                <a:ext cx="179" cy="24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defRPr/>
                </a:pPr>
                <a:endParaRPr lang="it-IT" altLang="it-IT" sz="2000"/>
              </a:p>
            </p:txBody>
          </p:sp>
          <p:sp>
            <p:nvSpPr>
              <p:cNvPr id="1047" name="Rectangle 45">
                <a:extLst>
                  <a:ext uri="{FF2B5EF4-FFF2-40B4-BE49-F238E27FC236}">
                    <a16:creationId xmlns:a16="http://schemas.microsoft.com/office/drawing/2014/main" id="{9734BF5A-0E44-4B56-879A-CC1C83A015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1" y="1211"/>
                <a:ext cx="156" cy="24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defRPr/>
                </a:pPr>
                <a:endParaRPr lang="it-IT" altLang="it-IT" sz="2000"/>
              </a:p>
            </p:txBody>
          </p:sp>
          <p:sp>
            <p:nvSpPr>
              <p:cNvPr id="1048" name="Rectangle 46">
                <a:extLst>
                  <a:ext uri="{FF2B5EF4-FFF2-40B4-BE49-F238E27FC236}">
                    <a16:creationId xmlns:a16="http://schemas.microsoft.com/office/drawing/2014/main" id="{7F37321A-E754-432F-B4F8-3221BF04F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2" y="1211"/>
                <a:ext cx="180" cy="24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defRPr/>
                </a:pPr>
                <a:endParaRPr lang="it-IT" altLang="it-IT" sz="2000"/>
              </a:p>
            </p:txBody>
          </p:sp>
          <p:sp>
            <p:nvSpPr>
              <p:cNvPr id="1049" name="Rectangle 47">
                <a:extLst>
                  <a:ext uri="{FF2B5EF4-FFF2-40B4-BE49-F238E27FC236}">
                    <a16:creationId xmlns:a16="http://schemas.microsoft.com/office/drawing/2014/main" id="{C9835CDD-D31F-4DF6-9B5D-26D4C5C01A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1" y="1211"/>
                <a:ext cx="228" cy="24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defRPr/>
                </a:pPr>
                <a:endParaRPr lang="it-IT" altLang="it-IT" sz="2000"/>
              </a:p>
            </p:txBody>
          </p:sp>
        </p:grpSp>
        <p:grpSp>
          <p:nvGrpSpPr>
            <p:cNvPr id="1043" name="Group 48">
              <a:extLst>
                <a:ext uri="{FF2B5EF4-FFF2-40B4-BE49-F238E27FC236}">
                  <a16:creationId xmlns:a16="http://schemas.microsoft.com/office/drawing/2014/main" id="{436C30FE-4253-4ECE-8E28-E0B245866F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" y="1211"/>
              <a:ext cx="2349" cy="244"/>
              <a:chOff x="4" y="1211"/>
              <a:chExt cx="2349" cy="244"/>
            </a:xfrm>
          </p:grpSpPr>
          <p:sp>
            <p:nvSpPr>
              <p:cNvPr id="1044" name="Rectangle 49">
                <a:extLst>
                  <a:ext uri="{FF2B5EF4-FFF2-40B4-BE49-F238E27FC236}">
                    <a16:creationId xmlns:a16="http://schemas.microsoft.com/office/drawing/2014/main" id="{F6752358-39B2-436E-8AB0-7A05079B0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3" y="1211"/>
                <a:ext cx="250" cy="24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defRPr/>
                </a:pPr>
                <a:endParaRPr lang="it-IT" altLang="it-IT" sz="2000"/>
              </a:p>
            </p:txBody>
          </p:sp>
          <p:sp>
            <p:nvSpPr>
              <p:cNvPr id="1045" name="Rectangle 50">
                <a:extLst>
                  <a:ext uri="{FF2B5EF4-FFF2-40B4-BE49-F238E27FC236}">
                    <a16:creationId xmlns:a16="http://schemas.microsoft.com/office/drawing/2014/main" id="{25DF8A71-E35C-41A4-9146-F98C86782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" y="1211"/>
                <a:ext cx="2059" cy="24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defRPr/>
                </a:pPr>
                <a:endParaRPr lang="it-IT" altLang="it-IT" sz="2000"/>
              </a:p>
            </p:txBody>
          </p:sp>
        </p:grpSp>
      </p:grpSp>
      <p:sp>
        <p:nvSpPr>
          <p:cNvPr id="1033" name="Rectangle 51">
            <a:extLst>
              <a:ext uri="{FF2B5EF4-FFF2-40B4-BE49-F238E27FC236}">
                <a16:creationId xmlns:a16="http://schemas.microsoft.com/office/drawing/2014/main" id="{C82C10C6-1773-4E66-AF2A-F18960A2F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313" y="149225"/>
            <a:ext cx="510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it-IT" altLang="it-IT" sz="1200" b="0"/>
              <a:t>Accademia di Agricoltura di Torino</a:t>
            </a:r>
            <a:endParaRPr lang="en-US" altLang="it-IT" sz="1200" b="0"/>
          </a:p>
        </p:txBody>
      </p:sp>
      <p:sp>
        <p:nvSpPr>
          <p:cNvPr id="1034" name="Rectangle 52">
            <a:extLst>
              <a:ext uri="{FF2B5EF4-FFF2-40B4-BE49-F238E27FC236}">
                <a16:creationId xmlns:a16="http://schemas.microsoft.com/office/drawing/2014/main" id="{CDBFF9DB-E295-42AB-8835-B7D1A8E3A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57200"/>
            <a:ext cx="260350" cy="7620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it-IT" altLang="it-IT" sz="2000"/>
          </a:p>
        </p:txBody>
      </p:sp>
      <p:sp>
        <p:nvSpPr>
          <p:cNvPr id="1035" name="Text Box 56">
            <a:extLst>
              <a:ext uri="{FF2B5EF4-FFF2-40B4-BE49-F238E27FC236}">
                <a16:creationId xmlns:a16="http://schemas.microsoft.com/office/drawing/2014/main" id="{3735E4AE-BC0E-4894-9046-F1880BFB3C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524750" y="6461125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it-IT"/>
          </a:p>
        </p:txBody>
      </p:sp>
      <p:sp>
        <p:nvSpPr>
          <p:cNvPr id="1036" name="Text Box 57">
            <a:extLst>
              <a:ext uri="{FF2B5EF4-FFF2-40B4-BE49-F238E27FC236}">
                <a16:creationId xmlns:a16="http://schemas.microsoft.com/office/drawing/2014/main" id="{62BB0C8E-82DB-44F8-9C7E-C09D07E3D4C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59650" y="6467475"/>
            <a:ext cx="1460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it-IT" sz="1200"/>
          </a:p>
        </p:txBody>
      </p:sp>
      <p:sp>
        <p:nvSpPr>
          <p:cNvPr id="1037" name="Rectangle 31">
            <a:extLst>
              <a:ext uri="{FF2B5EF4-FFF2-40B4-BE49-F238E27FC236}">
                <a16:creationId xmlns:a16="http://schemas.microsoft.com/office/drawing/2014/main" id="{F5898CB2-5F1D-462B-8F95-70F58F14F28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81800" y="6477000"/>
            <a:ext cx="2057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it-IT" altLang="it-IT" sz="1200" dirty="0"/>
              <a:t>Venaria 29 giugno 2022</a:t>
            </a:r>
          </a:p>
          <a:p>
            <a:pPr>
              <a:defRPr/>
            </a:pPr>
            <a:endParaRPr lang="en-US" altLang="it-IT" sz="1200" b="0" dirty="0"/>
          </a:p>
        </p:txBody>
      </p:sp>
      <p:pic>
        <p:nvPicPr>
          <p:cNvPr id="1038" name="Immagine 1" descr="logo accaddemia agricoltura.png">
            <a:extLst>
              <a:ext uri="{FF2B5EF4-FFF2-40B4-BE49-F238E27FC236}">
                <a16:creationId xmlns:a16="http://schemas.microsoft.com/office/drawing/2014/main" id="{2A5C82F8-50FF-4EF9-B28F-AE29F9FBD8C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-26988"/>
            <a:ext cx="971550" cy="1079501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64" r:id="rId1"/>
    <p:sldLayoutId id="2147484542" r:id="rId2"/>
    <p:sldLayoutId id="2147484543" r:id="rId3"/>
    <p:sldLayoutId id="2147484544" r:id="rId4"/>
    <p:sldLayoutId id="2147484545" r:id="rId5"/>
    <p:sldLayoutId id="2147484546" r:id="rId6"/>
    <p:sldLayoutId id="2147484547" r:id="rId7"/>
    <p:sldLayoutId id="2147484548" r:id="rId8"/>
    <p:sldLayoutId id="2147484549" r:id="rId9"/>
    <p:sldLayoutId id="2147484550" r:id="rId10"/>
    <p:sldLayoutId id="2147484551" r:id="rId11"/>
    <p:sldLayoutId id="2147484552" r:id="rId12"/>
    <p:sldLayoutId id="2147484553" r:id="rId13"/>
  </p:sldLayoutIdLst>
  <p:transition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MS PGothic" panose="020B0600070205080204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aramond" charset="0"/>
          <a:ea typeface="MS PGothic" panose="020B0600070205080204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aramond" charset="0"/>
          <a:ea typeface="MS PGothic" panose="020B0600070205080204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aramond" charset="0"/>
          <a:ea typeface="MS PGothic" panose="020B0600070205080204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aramond" charset="0"/>
          <a:ea typeface="MS PGothic" panose="020B0600070205080204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aramon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aramon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aramon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aramon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MS PGothic" panose="020B0600070205080204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>
            <a:extLst>
              <a:ext uri="{FF2B5EF4-FFF2-40B4-BE49-F238E27FC236}">
                <a16:creationId xmlns:a16="http://schemas.microsoft.com/office/drawing/2014/main" id="{E5712EC2-D770-4E44-A227-E8244B47B84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2051" name="Segnaposto testo 2">
            <a:extLst>
              <a:ext uri="{FF2B5EF4-FFF2-40B4-BE49-F238E27FC236}">
                <a16:creationId xmlns:a16="http://schemas.microsoft.com/office/drawing/2014/main" id="{71398954-6494-478E-97B2-87B9BE63BD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Modifica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B9028E-2BB0-4B32-8AA5-718290C4CC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8046A1-56BD-4E4B-A872-51B0671AA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F17AFA-FDDE-497B-9DAC-4FFB207F6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5" r:id="rId1"/>
    <p:sldLayoutId id="2147484554" r:id="rId2"/>
    <p:sldLayoutId id="2147484555" r:id="rId3"/>
    <p:sldLayoutId id="2147484556" r:id="rId4"/>
    <p:sldLayoutId id="2147484557" r:id="rId5"/>
    <p:sldLayoutId id="2147484558" r:id="rId6"/>
    <p:sldLayoutId id="2147484559" r:id="rId7"/>
    <p:sldLayoutId id="2147484560" r:id="rId8"/>
    <p:sldLayoutId id="2147484561" r:id="rId9"/>
    <p:sldLayoutId id="2147484562" r:id="rId10"/>
    <p:sldLayoutId id="214748456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E55E8B7-B1CE-4AF9-8855-478BE17EE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EA712DF-7DD2-417B-90DB-4F58573F9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8EC500-ECF0-4044-B70E-89F58E47D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1D936-A8F1-4192-87A4-DF8985D002AA}" type="datetimeFigureOut">
              <a:rPr lang="it-IT" smtClean="0"/>
              <a:t>27/06/2022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9011F0-AF99-4BFC-A4E6-C83ECB7B4C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E71D32-5A18-4F3F-B251-139C9D8CA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CF272-2563-4154-8B83-B064BB9404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419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7" r:id="rId1"/>
    <p:sldLayoutId id="2147484568" r:id="rId2"/>
    <p:sldLayoutId id="2147484569" r:id="rId3"/>
    <p:sldLayoutId id="2147484570" r:id="rId4"/>
    <p:sldLayoutId id="2147484571" r:id="rId5"/>
    <p:sldLayoutId id="2147484572" r:id="rId6"/>
    <p:sldLayoutId id="2147484573" r:id="rId7"/>
    <p:sldLayoutId id="2147484574" r:id="rId8"/>
    <p:sldLayoutId id="2147484575" r:id="rId9"/>
    <p:sldLayoutId id="2147484576" r:id="rId10"/>
    <p:sldLayoutId id="21474845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3505021-8DDC-429E-8085-439587562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CB6B0BB-38C3-49CB-9969-9F8DD7FE5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12B08E-8F98-46E9-AA20-563CFC1BE3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8DE76-5B3E-4269-94BF-D57CEC980BAF}" type="datetimeFigureOut">
              <a:rPr lang="it-IT" smtClean="0"/>
              <a:t>27/06/2022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467986B-B57B-4F8A-A2C6-A702B2DB7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ADB2D7-E8C3-46CC-BC1A-191005EA1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01CA5-C24A-49A6-B28E-51522EACA1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138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9" r:id="rId1"/>
    <p:sldLayoutId id="2147484580" r:id="rId2"/>
    <p:sldLayoutId id="2147484581" r:id="rId3"/>
    <p:sldLayoutId id="2147484582" r:id="rId4"/>
    <p:sldLayoutId id="2147484583" r:id="rId5"/>
    <p:sldLayoutId id="2147484584" r:id="rId6"/>
    <p:sldLayoutId id="2147484585" r:id="rId7"/>
    <p:sldLayoutId id="2147484586" r:id="rId8"/>
    <p:sldLayoutId id="2147484587" r:id="rId9"/>
    <p:sldLayoutId id="2147484588" r:id="rId10"/>
    <p:sldLayoutId id="21474845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about:blank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mANVFmLC0MnIahAaVrTFRJR5_HOpUuuP/edit?usp=sharing&amp;ouid=101362001964412430969&amp;rtpof=true&amp;sd=true" TargetMode="External"/><Relationship Id="rId7" Type="http://schemas.openxmlformats.org/officeDocument/2006/relationships/hyperlink" Target="https://drive.google.com/file/d/15gWWNkDOO8GobFg5rltHNKimaUAHVkbt/view?usp=sharing" TargetMode="External"/><Relationship Id="rId2" Type="http://schemas.openxmlformats.org/officeDocument/2006/relationships/hyperlink" Target="https://openaccesspub.org/article/1728/jar-21-4004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dcu.be/cy3AI" TargetMode="External"/><Relationship Id="rId5" Type="http://schemas.openxmlformats.org/officeDocument/2006/relationships/hyperlink" Target="https://doi.org/10.1007/s42729-021-00643-5" TargetMode="External"/><Relationship Id="rId4" Type="http://schemas.openxmlformats.org/officeDocument/2006/relationships/hyperlink" Target="https://openaccesspub.org/jar/article/1701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drive.google.com/file/d/1R52-pbavlRQELDach4kHV-M6W9Hncb00/view?usp=sharin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rive.google.com/file/d/18HU9mV1RKx6yOVF_wsUJKFEAWn55n2jp/view?usp=sharing" TargetMode="External"/><Relationship Id="rId5" Type="http://schemas.openxmlformats.org/officeDocument/2006/relationships/hyperlink" Target="https://drive.google.com/file/d/1LGDoU4Aay4bbYhtrHOHpqgCCikT3RpyC/view?usp=sharing" TargetMode="External"/><Relationship Id="rId4" Type="http://schemas.openxmlformats.org/officeDocument/2006/relationships/hyperlink" Target="https://drive.google.com/file/d/1iV2YARCFAg6T_HkYTPlkKPNzS-jW2Oef/view?usp=sharing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E7AF5E7-331E-2110-EFFA-95A8F372E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0"/>
            <a:ext cx="7056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27422"/>
      </p:ext>
    </p:extLst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>
            <a:extLst>
              <a:ext uri="{FF2B5EF4-FFF2-40B4-BE49-F238E27FC236}">
                <a16:creationId xmlns:a16="http://schemas.microsoft.com/office/drawing/2014/main" id="{39128EA4-23E7-4953-8ABB-14CD9439E6E9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790575" y="836613"/>
            <a:ext cx="7772400" cy="792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2800" dirty="0">
                <a:effectLst/>
                <a:ea typeface="ＭＳ Ｐゴシック" charset="-128"/>
              </a:rPr>
              <a:t>FUTURO DELLA DIAGNOSI E DEL MONITORAGGIO DEI PATOGENI DELLE PIANTE(12-5-21)</a:t>
            </a:r>
            <a:endParaRPr lang="it-IT" altLang="it-IT" sz="2800" dirty="0">
              <a:effectLst/>
            </a:endParaRP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E6D7EE44-36EB-4AA4-A2C1-C4072267EF3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28303" y="2370629"/>
            <a:ext cx="8496943" cy="428386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defRPr/>
            </a:pPr>
            <a:r>
              <a:rPr lang="it-IT" altLang="it-IT" sz="2400" b="1" dirty="0">
                <a:effectLst/>
                <a:ea typeface="ＭＳ Ｐゴシック" charset="-128"/>
              </a:rPr>
              <a:t>Davide SPADARO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it-IT" altLang="it-IT" sz="2000" dirty="0">
              <a:effectLst/>
              <a:ea typeface="ＭＳ Ｐゴシック" panose="020B0600070205080204" pitchFamily="34" charset="-128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4358857-AEC0-A4D1-673C-E2AC0789B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54" y="1916832"/>
            <a:ext cx="8496943" cy="428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65866"/>
      </p:ext>
    </p:extLst>
  </p:cSld>
  <p:clrMapOvr>
    <a:masterClrMapping/>
  </p:clrMapOvr>
  <p:transition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>
            <a:extLst>
              <a:ext uri="{FF2B5EF4-FFF2-40B4-BE49-F238E27FC236}">
                <a16:creationId xmlns:a16="http://schemas.microsoft.com/office/drawing/2014/main" id="{39128EA4-23E7-4953-8ABB-14CD9439E6E9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790575" y="620688"/>
            <a:ext cx="7772400" cy="1008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2800" dirty="0">
                <a:effectLst/>
                <a:ea typeface="ＭＳ Ｐゴシック" charset="-128"/>
              </a:rPr>
              <a:t>ASPARAGO DI SANTENA: GERMOGLIO DI TRADIZIONI E DI INNOVAZIONI SIN DAI TEMPI DI CAVOUR (7-4-21)</a:t>
            </a:r>
            <a:endParaRPr lang="it-IT" altLang="it-IT" sz="2800" dirty="0">
              <a:effectLst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ACC3581-61EE-CC12-5F02-E709659B9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78091"/>
            <a:ext cx="8496943" cy="435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94363"/>
      </p:ext>
    </p:extLst>
  </p:cSld>
  <p:clrMapOvr>
    <a:masterClrMapping/>
  </p:clrMapOvr>
  <p:transition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>
            <a:extLst>
              <a:ext uri="{FF2B5EF4-FFF2-40B4-BE49-F238E27FC236}">
                <a16:creationId xmlns:a16="http://schemas.microsoft.com/office/drawing/2014/main" id="{39128EA4-23E7-4953-8ABB-14CD9439E6E9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790575" y="836613"/>
            <a:ext cx="7772400" cy="792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2800" dirty="0">
                <a:effectLst/>
                <a:ea typeface="ＭＳ Ｐゴシック" charset="-128"/>
              </a:rPr>
              <a:t>LA NOTTE DEGLI ARCHIVI    (4-6-21)</a:t>
            </a:r>
            <a:endParaRPr lang="it-IT" altLang="it-IT" sz="2800" dirty="0">
              <a:effectLst/>
            </a:endParaRP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E6D7EE44-36EB-4AA4-A2C1-C4072267EF3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23528" y="1449388"/>
            <a:ext cx="8496943" cy="44275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defRPr/>
            </a:pPr>
            <a:r>
              <a:rPr lang="it-IT" altLang="it-IT" sz="2400" b="1" dirty="0">
                <a:effectLst/>
                <a:ea typeface="ＭＳ Ｐゴシック" charset="-128"/>
              </a:rPr>
              <a:t>Giuseppe SARASSO </a:t>
            </a:r>
            <a:endParaRPr lang="it-IT" altLang="it-IT" sz="2400" dirty="0">
              <a:effectLst/>
              <a:ea typeface="ＭＳ Ｐゴシック" charset="-128"/>
            </a:endParaRPr>
          </a:p>
          <a:p>
            <a:pPr marL="449263">
              <a:defRPr/>
            </a:pPr>
            <a:r>
              <a:rPr lang="it-IT" altLang="it-IT" sz="2400" dirty="0">
                <a:effectLst/>
                <a:ea typeface="ＭＳ Ｐゴシック" charset="-128"/>
              </a:rPr>
              <a:t>Il lavoro delle donne in agricoltura nell’iconografia e nelle carte della Accademia di Agricoltura di Torino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it-IT" altLang="it-IT" sz="2000" dirty="0">
              <a:effectLst/>
              <a:ea typeface="ＭＳ Ｐゴシック" panose="020B0600070205080204" pitchFamily="34" charset="-128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it-IT" altLang="it-IT" sz="2000" dirty="0">
              <a:effectLst/>
              <a:ea typeface="ＭＳ Ｐゴシック" panose="020B0600070205080204" pitchFamily="34" charset="-128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E0C72D8-D8EB-E22F-38CA-2933CC7FF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894596"/>
            <a:ext cx="8964488" cy="356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57222"/>
      </p:ext>
    </p:extLst>
  </p:cSld>
  <p:clrMapOvr>
    <a:masterClrMapping/>
  </p:clrMapOvr>
  <p:transition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>
            <a:extLst>
              <a:ext uri="{FF2B5EF4-FFF2-40B4-BE49-F238E27FC236}">
                <a16:creationId xmlns:a16="http://schemas.microsoft.com/office/drawing/2014/main" id="{39128EA4-23E7-4953-8ABB-14CD9439E6E9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107504" y="404664"/>
            <a:ext cx="8496943" cy="18723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2800" dirty="0">
                <a:effectLst/>
                <a:ea typeface="ＭＳ Ｐゴシック" charset="-128"/>
              </a:rPr>
              <a:t>PROGETTO “SERIA” - SERVIZI OPERATIVI PER LA PRODUZIONE AGRICOLA INTEGRATA E BIOLOGICA E LA MODELLISTICA METEOROLOGICA PREVISIONALE (5-10-21)</a:t>
            </a:r>
            <a:endParaRPr lang="it-IT" altLang="it-IT" sz="2800" dirty="0">
              <a:effectLst/>
            </a:endParaRP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E6D7EE44-36EB-4AA4-A2C1-C4072267EF3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1520" y="2170154"/>
            <a:ext cx="8496943" cy="44275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defRPr/>
            </a:pPr>
            <a:r>
              <a:rPr lang="it-IT" altLang="it-IT" sz="2400" b="1" dirty="0">
                <a:effectLst/>
                <a:ea typeface="ＭＳ Ｐゴシック" charset="-128"/>
              </a:rPr>
              <a:t>Federico SPANNA</a:t>
            </a:r>
          </a:p>
          <a:p>
            <a:pPr algn="just">
              <a:lnSpc>
                <a:spcPct val="150000"/>
              </a:lnSpc>
              <a:defRPr/>
            </a:pPr>
            <a:endParaRPr lang="it-IT" altLang="it-IT" sz="2400" b="1" dirty="0">
              <a:effectLst/>
              <a:ea typeface="ＭＳ Ｐゴシック" charset="-128"/>
            </a:endParaRPr>
          </a:p>
          <a:p>
            <a:pPr algn="just">
              <a:lnSpc>
                <a:spcPct val="150000"/>
              </a:lnSpc>
              <a:defRPr/>
            </a:pPr>
            <a:endParaRPr lang="it-IT" altLang="it-IT" sz="2400" b="1" dirty="0">
              <a:effectLst/>
              <a:ea typeface="ＭＳ Ｐゴシック" charset="-128"/>
            </a:endParaRPr>
          </a:p>
          <a:p>
            <a:pPr algn="just">
              <a:lnSpc>
                <a:spcPct val="150000"/>
              </a:lnSpc>
              <a:defRPr/>
            </a:pPr>
            <a:endParaRPr lang="it-IT" altLang="it-IT" sz="2400" b="1" dirty="0">
              <a:effectLst/>
              <a:ea typeface="ＭＳ Ｐゴシック" charset="-128"/>
            </a:endParaRPr>
          </a:p>
          <a:p>
            <a:pPr algn="just">
              <a:lnSpc>
                <a:spcPct val="150000"/>
              </a:lnSpc>
              <a:defRPr/>
            </a:pPr>
            <a:r>
              <a:rPr lang="it-IT" altLang="it-IT" sz="2400" b="1" dirty="0">
                <a:effectLst/>
                <a:ea typeface="ＭＳ Ｐゴシック" charset="-128"/>
              </a:rPr>
              <a:t>Claudio CASSARDO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it-IT" altLang="it-IT" sz="2000" dirty="0">
              <a:effectLst/>
              <a:ea typeface="ＭＳ Ｐゴシック" panose="020B0600070205080204" pitchFamily="34" charset="-128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it-IT" altLang="it-IT" sz="2000" dirty="0">
              <a:effectLst/>
              <a:ea typeface="ＭＳ Ｐゴシック" panose="020B0600070205080204" pitchFamily="34" charset="-128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DAA9940-2BCB-6E1A-FC91-2602333EC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8" y="2678954"/>
            <a:ext cx="9012683" cy="185944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BB47066-FC21-D794-3DB8-EC7D09304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3" y="2333777"/>
            <a:ext cx="1656184" cy="185944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5618B8E-DB6E-E767-763D-7AD7AE0CD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4722677"/>
            <a:ext cx="6218659" cy="158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84075"/>
      </p:ext>
    </p:extLst>
  </p:cSld>
  <p:clrMapOvr>
    <a:masterClrMapping/>
  </p:clrMapOvr>
  <p:transition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>
            <a:extLst>
              <a:ext uri="{FF2B5EF4-FFF2-40B4-BE49-F238E27FC236}">
                <a16:creationId xmlns:a16="http://schemas.microsoft.com/office/drawing/2014/main" id="{39128EA4-23E7-4953-8ABB-14CD9439E6E9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78064" y="980728"/>
            <a:ext cx="8562975" cy="13890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2800" dirty="0">
                <a:effectLst/>
                <a:ea typeface="ＭＳ Ｐゴシック" charset="-128"/>
              </a:rPr>
              <a:t>NUOVI MODELLI DI SIMULAZIONE: DALLA DIFFUSIONE DELLA COVID ALL’AGRICOLTURA DI PRECISIONE</a:t>
            </a:r>
            <a:endParaRPr lang="it-IT" altLang="it-IT" sz="2800" dirty="0">
              <a:effectLst/>
            </a:endParaRP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E6D7EE44-36EB-4AA4-A2C1-C4072267EF3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23528" y="2197864"/>
            <a:ext cx="8496943" cy="44275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defRPr/>
            </a:pPr>
            <a:r>
              <a:rPr lang="it-IT" altLang="it-IT" sz="2400" b="1" dirty="0">
                <a:effectLst/>
                <a:ea typeface="ＭＳ Ｐゴシック" charset="-128"/>
              </a:rPr>
              <a:t>Pietro TERNA</a:t>
            </a:r>
            <a:endParaRPr lang="it-IT" altLang="it-IT" sz="2400" dirty="0">
              <a:effectLst/>
              <a:ea typeface="ＭＳ Ｐゴシック" charset="-128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it-IT" altLang="it-IT" sz="2000" dirty="0">
              <a:effectLst/>
              <a:ea typeface="ＭＳ Ｐゴシック" panose="020B0600070205080204" pitchFamily="34" charset="-128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1D0A955-8FE8-F642-A850-32DEF5F23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8783" y="2733639"/>
            <a:ext cx="5940152" cy="335598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0A37FEE-304A-7226-7D53-55C889BF7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519" y="3350428"/>
            <a:ext cx="4168588" cy="3429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95B84A3-FEE4-C958-8432-11ACEC5C3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6896" y="1931634"/>
            <a:ext cx="2353989" cy="133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30153"/>
      </p:ext>
    </p:extLst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>
            <a:extLst>
              <a:ext uri="{FF2B5EF4-FFF2-40B4-BE49-F238E27FC236}">
                <a16:creationId xmlns:a16="http://schemas.microsoft.com/office/drawing/2014/main" id="{39128EA4-23E7-4953-8ABB-14CD9439E6E9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66032" y="836613"/>
            <a:ext cx="8496943" cy="11522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2800" dirty="0">
                <a:effectLst/>
                <a:ea typeface="ＭＳ Ｐゴシック" charset="-128"/>
              </a:rPr>
              <a:t>UNA PARTICOLARE PRODUZIONE ZOOTECNICA: I BIOMATERIALI DI ORIGINE ANIMALE </a:t>
            </a:r>
            <a:endParaRPr lang="it-IT" altLang="it-IT" sz="2800" dirty="0">
              <a:effectLst/>
            </a:endParaRP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E6D7EE44-36EB-4AA4-A2C1-C4072267EF3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1427" y="2356657"/>
            <a:ext cx="8496943" cy="172041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defRPr/>
            </a:pPr>
            <a:r>
              <a:rPr lang="it-IT" altLang="it-IT" sz="2400" b="1" dirty="0">
                <a:effectLst/>
                <a:ea typeface="ＭＳ Ｐゴシック" charset="-128"/>
              </a:rPr>
              <a:t>Marco Rodolfo GALLONI</a:t>
            </a:r>
          </a:p>
          <a:p>
            <a:pPr algn="just">
              <a:lnSpc>
                <a:spcPct val="150000"/>
              </a:lnSpc>
              <a:defRPr/>
            </a:pPr>
            <a:r>
              <a:rPr lang="it-IT" altLang="it-IT" sz="2400" b="1" dirty="0">
                <a:effectLst/>
                <a:ea typeface="ＭＳ Ｐゴシック" charset="-128"/>
              </a:rPr>
              <a:t>Guglielmo ACTIS DATO</a:t>
            </a:r>
          </a:p>
          <a:p>
            <a:pPr algn="just">
              <a:lnSpc>
                <a:spcPct val="150000"/>
              </a:lnSpc>
              <a:defRPr/>
            </a:pPr>
            <a:endParaRPr lang="it-IT" altLang="it-IT" sz="2400" b="1" dirty="0">
              <a:effectLst/>
              <a:ea typeface="ＭＳ Ｐゴシック" charset="-128"/>
            </a:endParaRPr>
          </a:p>
          <a:p>
            <a:pPr algn="just">
              <a:lnSpc>
                <a:spcPct val="150000"/>
              </a:lnSpc>
              <a:defRPr/>
            </a:pPr>
            <a:endParaRPr lang="it-IT" altLang="it-IT" sz="2400" dirty="0">
              <a:effectLst/>
              <a:ea typeface="ＭＳ Ｐゴシック" charset="-128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it-IT" altLang="it-IT" sz="2000" dirty="0">
              <a:effectLst/>
              <a:ea typeface="ＭＳ Ｐゴシック" panose="020B0600070205080204" pitchFamily="34" charset="-128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it-IT" altLang="it-IT" sz="2000" dirty="0">
              <a:effectLst/>
              <a:ea typeface="ＭＳ Ｐゴシック" panose="020B0600070205080204" pitchFamily="34" charset="-128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A7DD4AD-E803-BA9B-7285-5EA00720A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2304755"/>
            <a:ext cx="5292080" cy="281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06733"/>
      </p:ext>
    </p:extLst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>
            <a:extLst>
              <a:ext uri="{FF2B5EF4-FFF2-40B4-BE49-F238E27FC236}">
                <a16:creationId xmlns:a16="http://schemas.microsoft.com/office/drawing/2014/main" id="{9329275F-E707-4D40-9090-2B88D80BF962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0" y="429931"/>
            <a:ext cx="8784976" cy="108079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sz="3600" dirty="0">
                <a:effectLst/>
              </a:rPr>
              <a:t>Seduta congiunta delle Accademie torinesi</a:t>
            </a:r>
            <a:br>
              <a:rPr lang="it-IT" dirty="0">
                <a:effectLst/>
              </a:rPr>
            </a:br>
            <a:r>
              <a:rPr lang="it-IT" sz="3200" dirty="0">
                <a:effectLst/>
              </a:rPr>
              <a:t>(1-12-21)</a:t>
            </a:r>
            <a:endParaRPr lang="it-IT" dirty="0">
              <a:effectLst/>
            </a:endParaRPr>
          </a:p>
        </p:txBody>
      </p:sp>
      <p:sp>
        <p:nvSpPr>
          <p:cNvPr id="25603" name="Rectangle 7">
            <a:extLst>
              <a:ext uri="{FF2B5EF4-FFF2-40B4-BE49-F238E27FC236}">
                <a16:creationId xmlns:a16="http://schemas.microsoft.com/office/drawing/2014/main" id="{5F5DCB5A-5A20-46BF-ABF1-0482DA24DA9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50657" y="5012507"/>
            <a:ext cx="3556225" cy="1185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457200" indent="-457200" algn="just">
              <a:lnSpc>
                <a:spcPts val="2800"/>
              </a:lnSpc>
            </a:pPr>
            <a:r>
              <a:rPr lang="it-IT" altLang="it-IT" sz="2800" b="1" dirty="0">
                <a:effectLst/>
                <a:latin typeface="+mj-lt"/>
              </a:rPr>
              <a:t>Luca MERCALLI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F643BCD-198D-4DFC-AB2D-3B7CCF262B0D}"/>
              </a:ext>
            </a:extLst>
          </p:cNvPr>
          <p:cNvSpPr txBox="1"/>
          <p:nvPr/>
        </p:nvSpPr>
        <p:spPr>
          <a:xfrm>
            <a:off x="3203848" y="6449452"/>
            <a:ext cx="38113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0" dirty="0">
                <a:hlinkClick r:id="rId3"/>
              </a:rPr>
              <a:t>https://www.youtube.com/watch?v=oOlCMFae35s&amp;t=12s</a:t>
            </a:r>
            <a:endParaRPr lang="en-US" sz="1050" b="0" dirty="0"/>
          </a:p>
          <a:p>
            <a:endParaRPr lang="en-US" sz="1050" b="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6E961CA-D2A7-5134-046C-F44909476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17902"/>
            <a:ext cx="9144000" cy="291571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B13D21B-59F8-A0A0-41DD-365A9DC71D8F}"/>
              </a:ext>
            </a:extLst>
          </p:cNvPr>
          <p:cNvSpPr txBox="1"/>
          <p:nvPr/>
        </p:nvSpPr>
        <p:spPr>
          <a:xfrm>
            <a:off x="350657" y="5366847"/>
            <a:ext cx="79901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/>
              <a:t>La </a:t>
            </a:r>
            <a:r>
              <a:rPr lang="en-US" b="0" dirty="0" err="1"/>
              <a:t>comunicazione</a:t>
            </a:r>
            <a:r>
              <a:rPr lang="en-US" b="0" dirty="0"/>
              <a:t> </a:t>
            </a:r>
            <a:r>
              <a:rPr lang="en-US" b="0" dirty="0" err="1"/>
              <a:t>dei</a:t>
            </a:r>
            <a:r>
              <a:rPr lang="en-US" b="0" dirty="0"/>
              <a:t> </a:t>
            </a:r>
            <a:r>
              <a:rPr lang="en-US" b="0" dirty="0" err="1"/>
              <a:t>cambiamenti</a:t>
            </a:r>
            <a:r>
              <a:rPr lang="en-US" b="0" dirty="0"/>
              <a:t> </a:t>
            </a:r>
            <a:r>
              <a:rPr lang="en-US" b="0" dirty="0" err="1"/>
              <a:t>climatici</a:t>
            </a:r>
            <a:r>
              <a:rPr lang="en-US" b="0" dirty="0"/>
              <a:t>, </a:t>
            </a:r>
            <a:r>
              <a:rPr lang="en-US" b="0" dirty="0" err="1"/>
              <a:t>tra</a:t>
            </a:r>
            <a:r>
              <a:rPr lang="en-US" b="0" dirty="0"/>
              <a:t> </a:t>
            </a:r>
            <a:r>
              <a:rPr lang="en-US" b="0" dirty="0" err="1"/>
              <a:t>negazionismo</a:t>
            </a:r>
            <a:r>
              <a:rPr lang="en-US" b="0" dirty="0"/>
              <a:t> e </a:t>
            </a:r>
            <a:r>
              <a:rPr lang="en-US" b="0" dirty="0" err="1"/>
              <a:t>luoghi</a:t>
            </a:r>
            <a:r>
              <a:rPr lang="en-US" b="0" dirty="0"/>
              <a:t> </a:t>
            </a:r>
            <a:r>
              <a:rPr lang="en-US" b="0" dirty="0" err="1"/>
              <a:t>comuni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611259269"/>
      </p:ext>
    </p:extLst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902D614-CFF6-9A8B-67FE-9C0AAA790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855" y="2226128"/>
            <a:ext cx="7376145" cy="4039583"/>
          </a:xfrm>
          <a:prstGeom prst="rect">
            <a:avLst/>
          </a:prstGeom>
        </p:spPr>
      </p:pic>
      <p:sp>
        <p:nvSpPr>
          <p:cNvPr id="57346" name="Rectangle 6">
            <a:extLst>
              <a:ext uri="{FF2B5EF4-FFF2-40B4-BE49-F238E27FC236}">
                <a16:creationId xmlns:a16="http://schemas.microsoft.com/office/drawing/2014/main" id="{39128EA4-23E7-4953-8ABB-14CD9439E6E9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790575" y="836613"/>
            <a:ext cx="7772400" cy="792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2800" dirty="0">
                <a:effectLst/>
                <a:ea typeface="ＭＳ Ｐゴシック" charset="-128"/>
              </a:rPr>
              <a:t>STORIA DI LUIGI ARNULFO ESPORTATORE DI BAROLO NEGLI USA NELL’OTTOCENTO </a:t>
            </a:r>
            <a:endParaRPr lang="it-IT" altLang="it-IT" sz="2800" dirty="0">
              <a:effectLst/>
            </a:endParaRP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E6D7EE44-36EB-4AA4-A2C1-C4072267EF3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00040" y="2420888"/>
            <a:ext cx="2952328" cy="7921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defRPr/>
            </a:pPr>
            <a:r>
              <a:rPr lang="it-IT" altLang="it-IT" sz="2400" b="1" dirty="0">
                <a:effectLst/>
                <a:ea typeface="ＭＳ Ｐゴシック" charset="-128"/>
              </a:rPr>
              <a:t>Paolo SARTIRANO</a:t>
            </a:r>
            <a:endParaRPr lang="it-IT" altLang="it-IT" sz="2400" dirty="0">
              <a:effectLst/>
              <a:ea typeface="ＭＳ Ｐゴシック" charset="-128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it-IT" altLang="it-IT" sz="2000" dirty="0">
              <a:effectLst/>
              <a:ea typeface="ＭＳ Ｐゴシック" panose="020B0600070205080204" pitchFamily="34" charset="-128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4D5BDC3-F7AF-491D-AAFA-4BD5C1935665}"/>
              </a:ext>
            </a:extLst>
          </p:cNvPr>
          <p:cNvSpPr txBox="1"/>
          <p:nvPr/>
        </p:nvSpPr>
        <p:spPr>
          <a:xfrm>
            <a:off x="2476204" y="6654497"/>
            <a:ext cx="9078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Se il link non funziona con Chrome, provare con BING o altro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380384"/>
      </p:ext>
    </p:extLst>
  </p:cSld>
  <p:clrMapOvr>
    <a:masterClrMapping/>
  </p:clrMapOvr>
  <p:transition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>
            <a:extLst>
              <a:ext uri="{FF2B5EF4-FFF2-40B4-BE49-F238E27FC236}">
                <a16:creationId xmlns:a16="http://schemas.microsoft.com/office/drawing/2014/main" id="{39128EA4-23E7-4953-8ABB-14CD9439E6E9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685799" y="560179"/>
            <a:ext cx="7772400" cy="792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2800" dirty="0">
                <a:effectLst/>
                <a:ea typeface="ＭＳ Ｐゴシック" charset="-128"/>
              </a:rPr>
              <a:t>IL PATRIMONIO CULTIVARIETALE ORTICOLO DELL’ASTIGIANO</a:t>
            </a: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E6D7EE44-36EB-4AA4-A2C1-C4072267EF3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23528" y="2132856"/>
            <a:ext cx="8496943" cy="44275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defRPr/>
            </a:pPr>
            <a:r>
              <a:rPr lang="it-IT" altLang="it-IT" sz="2400" i="1" dirty="0">
                <a:effectLst/>
                <a:ea typeface="ＭＳ Ｐゴシック" charset="-128"/>
              </a:rPr>
              <a:t>Costigliole d’Asti  12 giugno 2021</a:t>
            </a:r>
          </a:p>
          <a:p>
            <a:pPr algn="just">
              <a:defRPr/>
            </a:pPr>
            <a:r>
              <a:rPr lang="it-IT" altLang="it-IT" sz="2400" b="1" dirty="0">
                <a:effectLst/>
                <a:ea typeface="ＭＳ Ｐゴシック" charset="-128"/>
              </a:rPr>
              <a:t>Silvana NICOLA</a:t>
            </a:r>
            <a:r>
              <a:rPr lang="it-IT" altLang="it-IT" sz="2400" dirty="0">
                <a:effectLst/>
                <a:ea typeface="ＭＳ Ｐゴシック" charset="-128"/>
              </a:rPr>
              <a:t>:	</a:t>
            </a:r>
          </a:p>
          <a:p>
            <a:pPr algn="just">
              <a:defRPr/>
            </a:pPr>
            <a:r>
              <a:rPr lang="it-IT" altLang="it-IT" sz="1800" dirty="0">
                <a:effectLst/>
                <a:ea typeface="ＭＳ Ｐゴシック" charset="-128"/>
              </a:rPr>
              <a:t>Valore del patrimonio orticolo del Basso Piemonte</a:t>
            </a:r>
            <a:endParaRPr lang="it-IT" altLang="it-IT" sz="2000" dirty="0">
              <a:effectLst/>
              <a:ea typeface="ＭＳ Ｐゴシック" charset="-128"/>
            </a:endParaRPr>
          </a:p>
          <a:p>
            <a:pPr algn="just">
              <a:defRPr/>
            </a:pPr>
            <a:r>
              <a:rPr lang="it-IT" altLang="it-IT" sz="2400" b="1" dirty="0">
                <a:effectLst/>
                <a:ea typeface="ＭＳ Ｐゴシック" charset="-128"/>
              </a:rPr>
              <a:t>Ezio Claudio PIA</a:t>
            </a:r>
            <a:r>
              <a:rPr lang="it-IT" altLang="it-IT" sz="2400" dirty="0">
                <a:effectLst/>
                <a:ea typeface="ＭＳ Ｐゴシック" charset="-128"/>
              </a:rPr>
              <a:t>	</a:t>
            </a:r>
          </a:p>
          <a:p>
            <a:pPr algn="just">
              <a:defRPr/>
            </a:pPr>
            <a:r>
              <a:rPr lang="it-IT" altLang="it-IT" sz="1600" dirty="0">
                <a:effectLst/>
                <a:ea typeface="ＭＳ Ｐゴシック" charset="-128"/>
              </a:rPr>
              <a:t>L’orticoltura nel quadro storico delle produzioni agrarie 			dell’Astigiano</a:t>
            </a:r>
            <a:endParaRPr lang="it-IT" altLang="it-IT" sz="2400" dirty="0">
              <a:effectLst/>
              <a:ea typeface="ＭＳ Ｐゴシック" charset="-128"/>
            </a:endParaRPr>
          </a:p>
          <a:p>
            <a:pPr algn="just">
              <a:lnSpc>
                <a:spcPct val="150000"/>
              </a:lnSpc>
              <a:defRPr/>
            </a:pPr>
            <a:r>
              <a:rPr lang="it-IT" altLang="it-IT" sz="2400" b="1" dirty="0">
                <a:effectLst/>
                <a:ea typeface="ＭＳ Ｐゴシック" charset="-128"/>
              </a:rPr>
              <a:t>Marco DEVECCHI</a:t>
            </a:r>
            <a:r>
              <a:rPr lang="it-IT" altLang="it-IT" sz="2400" dirty="0">
                <a:effectLst/>
                <a:ea typeface="ＭＳ Ｐゴシック" charset="-128"/>
              </a:rPr>
              <a:t> 	</a:t>
            </a:r>
          </a:p>
          <a:p>
            <a:pPr algn="just">
              <a:lnSpc>
                <a:spcPct val="150000"/>
              </a:lnSpc>
              <a:defRPr/>
            </a:pPr>
            <a:r>
              <a:rPr lang="it-IT" altLang="it-IT" sz="2000" dirty="0">
                <a:effectLst/>
                <a:ea typeface="ＭＳ Ｐゴシック" charset="-128"/>
              </a:rPr>
              <a:t>L’orticoltura nel paesaggio agrario astigiano</a:t>
            </a:r>
            <a:endParaRPr lang="it-IT" altLang="it-IT" sz="2400" dirty="0">
              <a:effectLst/>
              <a:ea typeface="ＭＳ Ｐゴシック" charset="-128"/>
            </a:endParaRPr>
          </a:p>
          <a:p>
            <a:pPr algn="just">
              <a:lnSpc>
                <a:spcPct val="150000"/>
              </a:lnSpc>
              <a:defRPr/>
            </a:pPr>
            <a:endParaRPr lang="it-IT" altLang="it-IT" sz="2400" dirty="0">
              <a:effectLst/>
              <a:ea typeface="ＭＳ Ｐゴシック" charset="-128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it-IT" altLang="it-IT" sz="2000" dirty="0">
              <a:effectLst/>
              <a:ea typeface="ＭＳ Ｐゴシック" panose="020B0600070205080204" pitchFamily="34" charset="-128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it-IT" altLang="it-IT" sz="2000" dirty="0">
              <a:effectLst/>
              <a:ea typeface="ＭＳ Ｐゴシック" panose="020B0600070205080204" pitchFamily="34" charset="-128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4D5BDC3-F7AF-491D-AAFA-4BD5C1935665}"/>
              </a:ext>
            </a:extLst>
          </p:cNvPr>
          <p:cNvSpPr txBox="1"/>
          <p:nvPr/>
        </p:nvSpPr>
        <p:spPr>
          <a:xfrm>
            <a:off x="2476204" y="6654497"/>
            <a:ext cx="9078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Se il link non funziona con Chrome, provare con BING o altro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E8F3AC-901B-13BC-5AFC-D28C8BD1E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5" y="1352340"/>
            <a:ext cx="4100439" cy="488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15558"/>
      </p:ext>
    </p:extLst>
  </p:cSld>
  <p:clrMapOvr>
    <a:masterClrMapping/>
  </p:clrMapOvr>
  <p:transition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>
            <a:extLst>
              <a:ext uri="{FF2B5EF4-FFF2-40B4-BE49-F238E27FC236}">
                <a16:creationId xmlns:a16="http://schemas.microsoft.com/office/drawing/2014/main" id="{39128EA4-23E7-4953-8ABB-14CD9439E6E9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452276" y="548680"/>
            <a:ext cx="8239447" cy="172829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2800" dirty="0">
                <a:effectLst/>
                <a:ea typeface="ＭＳ Ｐゴシック" charset="-128"/>
              </a:rPr>
              <a:t>OLTRE IL LOISIR. RESIDENZE REALI SABAUDE NOBILIARI TRA ESPERIENZE DI ALLEVAMENTO, DI PRODUZIONI AGROALIMENTARI E INNOVAZIONI (13-9-21)</a:t>
            </a:r>
            <a:endParaRPr lang="it-IT" altLang="it-IT" sz="2800" dirty="0">
              <a:effectLst/>
            </a:endParaRP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E6D7EE44-36EB-4AA4-A2C1-C4072267EF3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23527" y="4248261"/>
            <a:ext cx="8496943" cy="170101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defRPr/>
            </a:pPr>
            <a:r>
              <a:rPr lang="it-IT" altLang="it-IT" sz="2400" b="1" dirty="0">
                <a:effectLst/>
                <a:ea typeface="ＭＳ Ｐゴシック" charset="-128"/>
              </a:rPr>
              <a:t>Luca BATTAGLINI</a:t>
            </a:r>
          </a:p>
          <a:p>
            <a:pPr algn="just">
              <a:lnSpc>
                <a:spcPct val="150000"/>
              </a:lnSpc>
              <a:defRPr/>
            </a:pPr>
            <a:r>
              <a:rPr lang="it-IT" altLang="it-IT" sz="2400" dirty="0">
                <a:effectLst/>
                <a:ea typeface="ＭＳ Ｐゴシック" charset="-128"/>
              </a:rPr>
              <a:t>Origine e sviluppo della Accademia di Agricoltura di Torino</a:t>
            </a:r>
            <a:endParaRPr lang="it-IT" altLang="it-IT" sz="2000" dirty="0">
              <a:effectLst/>
              <a:ea typeface="ＭＳ Ｐゴシック" panose="020B0600070205080204" pitchFamily="34" charset="-128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it-IT" altLang="it-IT" sz="2000" dirty="0">
              <a:effectLst/>
              <a:ea typeface="ＭＳ Ｐゴシック" panose="020B0600070205080204" pitchFamily="34" charset="-128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6EFB3DD-5AA3-B99E-914B-649C4B5AF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37" y="2353372"/>
            <a:ext cx="8691724" cy="197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58083"/>
      </p:ext>
    </p:extLst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>
            <a:extLst>
              <a:ext uri="{FF2B5EF4-FFF2-40B4-BE49-F238E27FC236}">
                <a16:creationId xmlns:a16="http://schemas.microsoft.com/office/drawing/2014/main" id="{19A5272E-BDC3-4CC6-ADD7-8C1A08AC9264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107504" y="765175"/>
            <a:ext cx="9036496" cy="25193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ts val="4000"/>
              </a:lnSpc>
              <a:defRPr/>
            </a:pP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INAUGURAZIONE </a:t>
            </a:r>
            <a:b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</a:b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DEL 237°ANNO ACCADEMICO</a:t>
            </a:r>
            <a:b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</a:b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 DELL’ACCADEMIA DI AGRICOLTURA DI TORINO</a:t>
            </a:r>
          </a:p>
        </p:txBody>
      </p:sp>
      <p:sp>
        <p:nvSpPr>
          <p:cNvPr id="7171" name="Rectangle 7">
            <a:extLst>
              <a:ext uri="{FF2B5EF4-FFF2-40B4-BE49-F238E27FC236}">
                <a16:creationId xmlns:a16="http://schemas.microsoft.com/office/drawing/2014/main" id="{77828505-9410-4905-8419-25F1454C8A6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220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3600" b="1" i="1" dirty="0">
                <a:effectLst/>
              </a:rPr>
              <a:t>Enrico Gennaro </a:t>
            </a:r>
          </a:p>
          <a:p>
            <a:r>
              <a:rPr lang="it-IT" altLang="it-IT" sz="3600" i="1" dirty="0">
                <a:effectLst/>
              </a:rPr>
              <a:t>Presidente </a:t>
            </a:r>
          </a:p>
          <a:p>
            <a:r>
              <a:rPr lang="it-IT" altLang="it-IT" sz="3600" b="1" i="1" dirty="0">
                <a:effectLst/>
              </a:rPr>
              <a:t>Luca Battaglini </a:t>
            </a:r>
          </a:p>
          <a:p>
            <a:r>
              <a:rPr lang="it-IT" altLang="it-IT" sz="3600" i="1" dirty="0">
                <a:effectLst/>
              </a:rPr>
              <a:t>Segretario </a:t>
            </a:r>
          </a:p>
        </p:txBody>
      </p:sp>
    </p:spTree>
  </p:cSld>
  <p:clrMapOvr>
    <a:masterClrMapping/>
  </p:clrMapOvr>
  <p:transition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E56737A-72E2-55C1-78A9-41F9BC9CF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340768"/>
            <a:ext cx="8810983" cy="5517232"/>
          </a:xfrm>
          <a:prstGeom prst="rect">
            <a:avLst/>
          </a:prstGeom>
        </p:spPr>
      </p:pic>
      <p:sp>
        <p:nvSpPr>
          <p:cNvPr id="57346" name="Rectangle 6">
            <a:extLst>
              <a:ext uri="{FF2B5EF4-FFF2-40B4-BE49-F238E27FC236}">
                <a16:creationId xmlns:a16="http://schemas.microsoft.com/office/drawing/2014/main" id="{39128EA4-23E7-4953-8ABB-14CD9439E6E9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0" y="390614"/>
            <a:ext cx="9031535" cy="792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2800" dirty="0">
                <a:effectLst/>
                <a:ea typeface="ＭＳ Ｐゴシック" charset="-128"/>
              </a:rPr>
              <a:t>LA FORMA DEL VINO, L’ANIMA DEL TERRITORIO </a:t>
            </a:r>
            <a:endParaRPr lang="it-IT" altLang="it-IT" sz="2800" dirty="0">
              <a:effectLst/>
            </a:endParaRP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E6D7EE44-36EB-4AA4-A2C1-C4072267EF3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55576" y="788682"/>
            <a:ext cx="8112928" cy="437400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defRPr/>
            </a:pPr>
            <a:r>
              <a:rPr lang="it-IT" altLang="it-IT" sz="2400" b="1" dirty="0">
                <a:effectLst/>
                <a:ea typeface="ＭＳ Ｐゴシック" charset="-128"/>
              </a:rPr>
              <a:t>Convegno Confindustria, Alba (4-12-21)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it-IT" altLang="it-IT" sz="2000" dirty="0">
              <a:effectLst/>
              <a:ea typeface="ＭＳ Ｐゴシック" panose="020B0600070205080204" pitchFamily="34" charset="-128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EE7629DE-9699-C0D2-D84D-B037F0405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3183" y="1387537"/>
            <a:ext cx="8112928" cy="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anose="020B0600070205080204" pitchFamily="34" charset="-128"/>
                <a:cs typeface="ＭＳ Ｐゴシック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None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anose="020B0600070205080204" pitchFamily="34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None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anose="020B0600070205080204" pitchFamily="34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None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anose="020B0600070205080204" pitchFamily="34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anose="020B0600070205080204" pitchFamily="34" charset="-128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None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charset="-128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None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charset="-128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None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charset="-128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None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charset="-128"/>
              </a:defRPr>
            </a:lvl9pPr>
          </a:lstStyle>
          <a:p>
            <a:pPr algn="just">
              <a:lnSpc>
                <a:spcPct val="150000"/>
              </a:lnSpc>
              <a:defRPr/>
            </a:pPr>
            <a:r>
              <a:rPr lang="it-IT" altLang="it-IT" sz="2400" b="1" kern="0" dirty="0">
                <a:effectLst/>
                <a:highlight>
                  <a:srgbClr val="FFFF00"/>
                </a:highlight>
                <a:ea typeface="ＭＳ Ｐゴシック" charset="-128"/>
              </a:rPr>
              <a:t>Giusi MAINARDI                     La storia</a:t>
            </a:r>
            <a:endParaRPr lang="it-IT" altLang="it-IT" sz="2000" b="0" kern="0" dirty="0">
              <a:effectLst/>
              <a:highlight>
                <a:srgbClr val="FFFF00"/>
              </a:highlight>
              <a:ea typeface="ＭＳ Ｐゴシック" panose="020B0600070205080204" pitchFamily="34" charset="-128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it-IT" altLang="it-IT" sz="2000" b="0" kern="0" dirty="0">
              <a:effectLst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0699801"/>
      </p:ext>
    </p:extLst>
  </p:cSld>
  <p:clrMapOvr>
    <a:masterClrMapping/>
  </p:clrMapOvr>
  <p:transition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>
            <a:extLst>
              <a:ext uri="{FF2B5EF4-FFF2-40B4-BE49-F238E27FC236}">
                <a16:creationId xmlns:a16="http://schemas.microsoft.com/office/drawing/2014/main" id="{39128EA4-23E7-4953-8ABB-14CD9439E6E9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790575" y="836613"/>
            <a:ext cx="7772400" cy="792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2800" dirty="0">
                <a:effectLst/>
                <a:ea typeface="ＭＳ Ｐゴシック" charset="-128"/>
              </a:rPr>
              <a:t>OLTRE IL GIARDINO (15-5-21  15-5-22) Miradolo</a:t>
            </a:r>
            <a:endParaRPr lang="it-IT" altLang="it-IT" sz="2800" dirty="0">
              <a:effectLst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F4AF581-71F3-74C9-0EEB-AA992DA6B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64135"/>
            <a:ext cx="4338341" cy="234115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25ED226-8DDF-BE33-76B0-0F608803D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2130502"/>
            <a:ext cx="4373305" cy="3500064"/>
          </a:xfrm>
          <a:prstGeom prst="rect">
            <a:avLst/>
          </a:prstGeom>
        </p:spPr>
      </p:pic>
      <p:sp>
        <p:nvSpPr>
          <p:cNvPr id="11267" name="Rectangle 7">
            <a:extLst>
              <a:ext uri="{FF2B5EF4-FFF2-40B4-BE49-F238E27FC236}">
                <a16:creationId xmlns:a16="http://schemas.microsoft.com/office/drawing/2014/main" id="{E6D7EE44-36EB-4AA4-A2C1-C4072267EF3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77610" y="3439629"/>
            <a:ext cx="8496943" cy="68111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defRPr/>
            </a:pPr>
            <a:r>
              <a:rPr lang="it-IT" altLang="it-IT" sz="2400" b="1" dirty="0">
                <a:effectLst/>
                <a:highlight>
                  <a:srgbClr val="FFFF00"/>
                </a:highlight>
                <a:ea typeface="ＭＳ Ｐゴシック" charset="-128"/>
              </a:rPr>
              <a:t>Paolo PEJRONE                        L’abbecedario</a:t>
            </a:r>
            <a:endParaRPr lang="it-IT" altLang="it-IT" sz="2400" dirty="0">
              <a:effectLst/>
              <a:highlight>
                <a:srgbClr val="FFFF00"/>
              </a:highlight>
              <a:ea typeface="ＭＳ Ｐゴシック" charset="-128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it-IT" altLang="it-IT" sz="2000" dirty="0">
              <a:effectLst/>
              <a:ea typeface="ＭＳ Ｐゴシック" panose="020B0600070205080204" pitchFamily="34" charset="-128"/>
            </a:endParaRPr>
          </a:p>
          <a:p>
            <a:pPr algn="just">
              <a:lnSpc>
                <a:spcPct val="150000"/>
              </a:lnSpc>
              <a:defRPr/>
            </a:pPr>
            <a:r>
              <a:rPr lang="it-IT" altLang="it-IT" sz="2000" dirty="0">
                <a:effectLst/>
                <a:ea typeface="ＭＳ Ｐゴシック" panose="020B0600070205080204" pitchFamily="34" charset="-128"/>
              </a:rPr>
              <a:t>Disegni di Giovanni Garnier Valletti</a:t>
            </a:r>
          </a:p>
        </p:txBody>
      </p:sp>
    </p:spTree>
    <p:extLst>
      <p:ext uri="{BB962C8B-B14F-4D97-AF65-F5344CB8AC3E}">
        <p14:creationId xmlns:p14="http://schemas.microsoft.com/office/powerpoint/2010/main" val="4191261691"/>
      </p:ext>
    </p:extLst>
  </p:cSld>
  <p:clrMapOvr>
    <a:masterClrMapping/>
  </p:clrMapOvr>
  <p:transition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>
            <a:extLst>
              <a:ext uri="{FF2B5EF4-FFF2-40B4-BE49-F238E27FC236}">
                <a16:creationId xmlns:a16="http://schemas.microsoft.com/office/drawing/2014/main" id="{5E9C1D94-BA11-454F-9E5A-385D5FE1F0A5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685800" y="765175"/>
            <a:ext cx="7772400" cy="79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2800">
                <a:effectLst/>
              </a:rPr>
              <a:t>GRUPPI DI STUDIO</a:t>
            </a:r>
            <a:br>
              <a:rPr lang="it-IT" altLang="it-IT" sz="2800">
                <a:effectLst/>
              </a:rPr>
            </a:br>
            <a:endParaRPr lang="it-IT" altLang="it-IT" sz="2800">
              <a:effectLst/>
            </a:endParaRPr>
          </a:p>
        </p:txBody>
      </p:sp>
      <p:sp>
        <p:nvSpPr>
          <p:cNvPr id="29699" name="Rectangle 7">
            <a:extLst>
              <a:ext uri="{FF2B5EF4-FFF2-40B4-BE49-F238E27FC236}">
                <a16:creationId xmlns:a16="http://schemas.microsoft.com/office/drawing/2014/main" id="{3F81A1C7-485F-4721-B57D-09CE04FC445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55650" y="1341438"/>
            <a:ext cx="7561263" cy="46085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800" b="1" dirty="0">
                <a:ea typeface="ＭＳ Ｐゴシック" charset="-128"/>
              </a:rPr>
              <a:t>Gruppo Riso </a:t>
            </a: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creato in Assessorato all'ambiente della Regione  Piemonte, diretto dalla  nostra neo-Socia Elena ANSELMETTI, che si occupa della riduzione dell'inquinamento delle acque da parte della risicoltura; 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800" b="1" dirty="0" err="1">
                <a:ea typeface="ＭＳ Ｐゴシック" charset="-128"/>
              </a:rPr>
              <a:t>Cobis</a:t>
            </a:r>
            <a:r>
              <a:rPr lang="it-IT" altLang="it-IT" dirty="0">
                <a:ea typeface="ＭＳ Ｐゴシック" charset="-128"/>
              </a:rPr>
              <a:t> </a:t>
            </a: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Coordinamento delle biblioteche speciali e specialistiche </a:t>
            </a:r>
            <a:r>
              <a:rPr lang="it-IT" altLang="it-IT" sz="200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di Torino, </a:t>
            </a: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gruppo Biblioteche creato dai bibliotecari piemontesi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Gruppo </a:t>
            </a:r>
            <a:r>
              <a:rPr lang="it-IT" altLang="it-IT" sz="2800" b="1" dirty="0">
                <a:ea typeface="ＭＳ Ｐゴシック" charset="-128"/>
              </a:rPr>
              <a:t>Coordinamento Istituti Culturali Piemontesi</a:t>
            </a:r>
            <a:r>
              <a:rPr lang="it-IT" altLang="it-IT" sz="2400" dirty="0">
                <a:ea typeface="ＭＳ Ｐゴシック" charset="-128"/>
              </a:rPr>
              <a:t>. 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it-IT" altLang="it-IT" sz="2000" dirty="0">
              <a:effectLst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2639213"/>
      </p:ext>
    </p:extLst>
  </p:cSld>
  <p:clrMapOvr>
    <a:masterClrMapping/>
  </p:clrMapOvr>
  <p:transition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>
            <a:extLst>
              <a:ext uri="{FF2B5EF4-FFF2-40B4-BE49-F238E27FC236}">
                <a16:creationId xmlns:a16="http://schemas.microsoft.com/office/drawing/2014/main" id="{E472A805-E06D-45AA-9835-926D01EC67C5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685800" y="545926"/>
            <a:ext cx="7772400" cy="7921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PROGETTO MIPAAF CONCLUSO</a:t>
            </a: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E6D7EE44-36EB-4AA4-A2C1-C4072267EF3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48195" y="1306686"/>
            <a:ext cx="8027987" cy="50053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it-IT" altLang="it-IT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VALUTAZIONE INDIRETTA DELLA FERTILITA’ DEL SUOLO.</a:t>
            </a:r>
          </a:p>
          <a:p>
            <a:pPr algn="just">
              <a:defRPr/>
            </a:pPr>
            <a:r>
              <a:rPr lang="it-IT" altLang="it-IT" sz="2000" dirty="0">
                <a:effectLst/>
                <a:latin typeface="+mj-lt"/>
                <a:ea typeface="ＭＳ Ｐゴシック" panose="020B0600070205080204" pitchFamily="34" charset="-128"/>
              </a:rPr>
              <a:t>    Litterbag-NIRS per la valutazione della fertilità del suolo. L’iniziativa  presentata al </a:t>
            </a:r>
            <a:r>
              <a:rPr lang="it-IT" altLang="it-IT" sz="2000" b="1" dirty="0" err="1">
                <a:effectLst/>
                <a:highlight>
                  <a:srgbClr val="00FF00"/>
                </a:highlight>
                <a:latin typeface="+mj-lt"/>
                <a:ea typeface="ＭＳ Ｐゴシック" panose="020B0600070205080204" pitchFamily="34" charset="-128"/>
              </a:rPr>
              <a:t>MiPAAF</a:t>
            </a:r>
            <a:r>
              <a:rPr lang="it-IT" altLang="it-IT" sz="2000" dirty="0">
                <a:effectLst/>
                <a:highlight>
                  <a:srgbClr val="00FF00"/>
                </a:highlight>
                <a:latin typeface="+mj-lt"/>
                <a:ea typeface="ＭＳ Ｐゴシック" panose="020B0600070205080204" pitchFamily="34" charset="-128"/>
              </a:rPr>
              <a:t> </a:t>
            </a:r>
            <a:r>
              <a:rPr lang="it-IT" altLang="it-IT" sz="2000" dirty="0">
                <a:effectLst/>
                <a:latin typeface="+mj-lt"/>
                <a:ea typeface="ＭＳ Ｐゴシック" panose="020B0600070205080204" pitchFamily="34" charset="-128"/>
              </a:rPr>
              <a:t> sul bando destinato alle associazioni culturali agricole è stato approvato. Si è realizzata una collaborazione internazionale con due centri di ricerche  della Svizzera (AGROSCOPE), con due Università di Agraria (Torino e Bologna) e con la Scuola Superiore Sant’Anna di Pisa. Inoltre, sono coinvolte nello sviluppo del metodo indiretto l’Università di Bonn e di Parma.  I risultati </a:t>
            </a:r>
          </a:p>
          <a:p>
            <a:pPr algn="just">
              <a:defRPr/>
            </a:pPr>
            <a:r>
              <a:rPr lang="it-IT" sz="1400" b="1" dirty="0">
                <a:solidFill>
                  <a:srgbClr val="280DF1"/>
                </a:solidFill>
              </a:rPr>
              <a:t>Prospezione della fertilità microbica dei suoli agricoli </a:t>
            </a:r>
          </a:p>
          <a:p>
            <a:pPr algn="just">
              <a:defRPr/>
            </a:pPr>
            <a:r>
              <a:rPr lang="it-IT" sz="1400" b="1" dirty="0">
                <a:solidFill>
                  <a:srgbClr val="280DF1"/>
                </a:solidFill>
              </a:rPr>
              <a:t>mediante il metodo rapido denominato Litterbag-NIRS </a:t>
            </a:r>
          </a:p>
          <a:p>
            <a:pPr algn="just">
              <a:defRPr/>
            </a:pPr>
            <a:r>
              <a:rPr lang="it-IT" sz="1400" b="1" dirty="0">
                <a:solidFill>
                  <a:srgbClr val="280DF1"/>
                </a:solidFill>
              </a:rPr>
              <a:t>e calibrazione delle reali produzioni</a:t>
            </a:r>
            <a:endParaRPr lang="it-IT" altLang="it-IT" sz="2400" b="1" dirty="0">
              <a:solidFill>
                <a:srgbClr val="280DF1"/>
              </a:solidFill>
              <a:effectLst/>
              <a:latin typeface="+mj-lt"/>
              <a:ea typeface="ＭＳ Ｐゴシック" panose="020B0600070205080204" pitchFamily="34" charset="-128"/>
            </a:endParaRPr>
          </a:p>
          <a:p>
            <a:pPr algn="just">
              <a:defRPr/>
            </a:pPr>
            <a:r>
              <a:rPr lang="it-IT" altLang="it-IT" sz="2000" dirty="0">
                <a:effectLst/>
                <a:latin typeface="+mj-lt"/>
                <a:ea typeface="ＭＳ Ｐゴシック" panose="020B0600070205080204" pitchFamily="34" charset="-128"/>
              </a:rPr>
              <a:t>Sono presentati sul sito  </a:t>
            </a:r>
          </a:p>
          <a:p>
            <a:pPr algn="just">
              <a:defRPr/>
            </a:pPr>
            <a:r>
              <a:rPr lang="it-IT" altLang="it-IT" sz="2000" dirty="0">
                <a:effectLst/>
                <a:latin typeface="+mj-lt"/>
                <a:ea typeface="ＭＳ Ｐゴシック" panose="020B0600070205080204" pitchFamily="34" charset="-128"/>
              </a:rPr>
              <a:t>.</a:t>
            </a:r>
          </a:p>
          <a:p>
            <a:pPr algn="just">
              <a:defRPr/>
            </a:pPr>
            <a:endParaRPr lang="it-IT" altLang="it-IT" sz="2000" dirty="0">
              <a:effectLst/>
              <a:latin typeface="+mj-lt"/>
              <a:ea typeface="ＭＳ Ｐゴシック" panose="020B0600070205080204" pitchFamily="34" charset="-128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3620BE4-B474-4965-9C8A-1BE8B5B0B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4365104"/>
            <a:ext cx="3851920" cy="160152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FCDE02A-A5C7-4CED-AACE-EC931837E81F}"/>
              </a:ext>
            </a:extLst>
          </p:cNvPr>
          <p:cNvSpPr txBox="1"/>
          <p:nvPr/>
        </p:nvSpPr>
        <p:spPr>
          <a:xfrm>
            <a:off x="348195" y="5767372"/>
            <a:ext cx="684076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0" dirty="0">
                <a:hlinkClick r:id="rId4"/>
              </a:rPr>
              <a:t>https://drive.google.com/file/d/1R8OSLaUKYQc7adIKqdWRzffp9kmXglDn/view?usp=sharing</a:t>
            </a:r>
            <a:endParaRPr lang="en-US" sz="1050" b="0" dirty="0"/>
          </a:p>
          <a:p>
            <a:r>
              <a:rPr lang="en-US" sz="1050" b="0" dirty="0">
                <a:hlinkClick r:id="rId4"/>
              </a:rPr>
              <a:t>https://drive.google.com/file/d/17DfO9_D46ehDrzzUib15p3KDrjZO6hbP/view?usp=sharing</a:t>
            </a:r>
            <a:endParaRPr lang="en-US" sz="1050" b="0" dirty="0"/>
          </a:p>
          <a:p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3080263693"/>
      </p:ext>
    </p:extLst>
  </p:cSld>
  <p:clrMapOvr>
    <a:masterClrMapping/>
  </p:clrMapOvr>
  <p:transition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>
            <a:extLst>
              <a:ext uri="{FF2B5EF4-FFF2-40B4-BE49-F238E27FC236}">
                <a16:creationId xmlns:a16="http://schemas.microsoft.com/office/drawing/2014/main" id="{E472A805-E06D-45AA-9835-926D01EC67C5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790575" y="800100"/>
            <a:ext cx="7772400" cy="7921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PROGETTI  IN  PROGRESS</a:t>
            </a: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E6D7EE44-36EB-4AA4-A2C1-C4072267EF3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1184275"/>
            <a:ext cx="9036496" cy="50053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defRPr/>
            </a:pPr>
            <a:endParaRPr lang="it-IT" altLang="it-IT" sz="2000" dirty="0">
              <a:effectLst/>
              <a:ea typeface="ＭＳ Ｐゴシック" panose="020B0600070205080204" pitchFamily="34" charset="-12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VITICOLTURA DI PRECISIONE. 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A. </a:t>
            </a:r>
            <a:r>
              <a:rPr lang="it-IT" altLang="it-IT" sz="2000" dirty="0">
                <a:effectLst/>
                <a:latin typeface="+mj-lt"/>
                <a:ea typeface="ＭＳ Ｐゴシック" panose="020B0600070205080204" pitchFamily="34" charset="-128"/>
              </a:rPr>
              <a:t>In collaborazione con la </a:t>
            </a:r>
            <a:r>
              <a:rPr lang="it-IT" altLang="it-IT" sz="2000" b="1" dirty="0">
                <a:effectLst/>
                <a:latin typeface="+mj-lt"/>
                <a:ea typeface="ＭＳ Ｐゴシック" panose="020B0600070205080204" pitchFamily="34" charset="-128"/>
              </a:rPr>
              <a:t>Tenuta Roletto (Cuceglio) </a:t>
            </a:r>
            <a:r>
              <a:rPr lang="it-IT" altLang="it-IT" sz="2000" dirty="0">
                <a:effectLst/>
                <a:latin typeface="+mj-lt"/>
                <a:ea typeface="ＭＳ Ｐゴシック" panose="020B0600070205080204" pitchFamily="34" charset="-128"/>
              </a:rPr>
              <a:t>i</a:t>
            </a:r>
            <a:r>
              <a:rPr lang="it-IT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 progetto è stato realizzato dal responsabile, socio ordinario Alberto </a:t>
            </a:r>
            <a:r>
              <a:rPr lang="it-IT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Cugnetto</a:t>
            </a:r>
            <a:r>
              <a:rPr lang="it-IT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 dai soci ordinari Giuseppe </a:t>
            </a:r>
            <a:r>
              <a:rPr lang="it-IT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Sarasso</a:t>
            </a:r>
            <a:r>
              <a:rPr lang="it-IT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 Giorgio Masoero, sotto il patrocinio universitario garantito dal socio Enrico Corrado Borgogno Mondino con un tesista. L’attività ha monitorato in tre riprese  30 viti selezionate in base a 3 cluster di produttività e distribuite in 2 vigne-campione di Erbaluce e di Sauvignon. 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it-IT" altLang="it-IT" sz="2000" b="1" dirty="0">
                <a:effectLst/>
                <a:latin typeface="+mj-lt"/>
                <a:ea typeface="ＭＳ Ｐゴシック" panose="020B0600070205080204" pitchFamily="34" charset="-128"/>
              </a:rPr>
              <a:t>B.</a:t>
            </a:r>
            <a:r>
              <a:rPr lang="it-IT" altLang="it-IT" sz="2000" dirty="0">
                <a:effectLst/>
                <a:latin typeface="+mj-lt"/>
                <a:ea typeface="ＭＳ Ｐゴシック" panose="020B0600070205080204" pitchFamily="34" charset="-128"/>
              </a:rPr>
              <a:t> In collaborazione con la </a:t>
            </a:r>
            <a:r>
              <a:rPr lang="it-IT" altLang="it-IT" sz="2000" b="1" dirty="0">
                <a:effectLst/>
                <a:latin typeface="+mj-lt"/>
                <a:ea typeface="ＭＳ Ｐゴシック" panose="020B0600070205080204" pitchFamily="34" charset="-128"/>
              </a:rPr>
              <a:t>Azienda Vitivinicola </a:t>
            </a:r>
            <a:r>
              <a:rPr lang="it-IT" altLang="it-IT" sz="2000" b="1" dirty="0" err="1">
                <a:effectLst/>
                <a:latin typeface="+mj-lt"/>
                <a:ea typeface="ＭＳ Ｐゴシック" panose="020B0600070205080204" pitchFamily="34" charset="-128"/>
              </a:rPr>
              <a:t>Sartirano</a:t>
            </a:r>
            <a:r>
              <a:rPr lang="it-IT" altLang="it-IT" sz="2000" b="1" dirty="0">
                <a:effectLst/>
                <a:latin typeface="+mj-lt"/>
                <a:ea typeface="ＭＳ Ｐゴシック" panose="020B0600070205080204" pitchFamily="34" charset="-128"/>
              </a:rPr>
              <a:t>, Cantine </a:t>
            </a:r>
            <a:r>
              <a:rPr lang="it-IT" altLang="it-IT" sz="2000" b="1" dirty="0" err="1">
                <a:effectLst/>
                <a:latin typeface="+mj-lt"/>
                <a:ea typeface="ＭＳ Ｐゴシック" panose="020B0600070205080204" pitchFamily="34" charset="-128"/>
              </a:rPr>
              <a:t>Sansilvestro</a:t>
            </a:r>
            <a:r>
              <a:rPr lang="it-IT" altLang="it-IT" sz="2000" b="1" dirty="0">
                <a:effectLst/>
                <a:latin typeface="+mj-lt"/>
                <a:ea typeface="ＭＳ Ｐゴシック" panose="020B0600070205080204" pitchFamily="34" charset="-128"/>
              </a:rPr>
              <a:t> (Novello) </a:t>
            </a:r>
            <a:r>
              <a:rPr lang="it-IT" altLang="it-IT" sz="2000" dirty="0">
                <a:effectLst/>
                <a:latin typeface="+mj-lt"/>
                <a:ea typeface="ＭＳ Ｐゴシック" panose="020B0600070205080204" pitchFamily="34" charset="-128"/>
              </a:rPr>
              <a:t>i</a:t>
            </a:r>
            <a:r>
              <a:rPr lang="it-IT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 progetto è stato realizzato dal responsabile, socio ordinario Alberto </a:t>
            </a:r>
            <a:r>
              <a:rPr lang="it-IT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Cugnetto</a:t>
            </a:r>
            <a:r>
              <a:rPr lang="it-IT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 sotto il patrocinio universitario garantito dal socio Enrico Corrado Borgogno Mondino con due tesisti. L’attività ha monitorato in tre riprese  105 viti selezionate in base a 3 cluster di produttività e distribuite in 5 vigne-campione di Nebbiolo e 2 di Barbera.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it-IT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Interessanti risultati sperimentali  sono stati esposti in un recente Convegno.</a:t>
            </a:r>
            <a:endParaRPr lang="it-IT" altLang="it-IT" sz="2000" dirty="0">
              <a:effectLst/>
              <a:latin typeface="+mj-lt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8685637"/>
      </p:ext>
    </p:extLst>
  </p:cSld>
  <p:clrMapOvr>
    <a:masterClrMapping/>
  </p:clrMapOvr>
  <p:transition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>
            <a:extLst>
              <a:ext uri="{FF2B5EF4-FFF2-40B4-BE49-F238E27FC236}">
                <a16:creationId xmlns:a16="http://schemas.microsoft.com/office/drawing/2014/main" id="{E472A805-E06D-45AA-9835-926D01EC67C5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790575" y="439787"/>
            <a:ext cx="7772400" cy="7921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PROGETTI  IN  PROGRESS - VEZZOLANO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7C642D3-1B1A-409D-8D56-4361CE21C29B}"/>
              </a:ext>
            </a:extLst>
          </p:cNvPr>
          <p:cNvSpPr txBox="1"/>
          <p:nvPr/>
        </p:nvSpPr>
        <p:spPr>
          <a:xfrm>
            <a:off x="2476204" y="6654497"/>
            <a:ext cx="9078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Se il link non funziona con Chrome, provare con BING o altro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C1B8D0A-5C91-347D-63AC-3B831D1E0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52736"/>
            <a:ext cx="8964488" cy="4721456"/>
          </a:xfrm>
          <a:prstGeom prst="rect">
            <a:avLst/>
          </a:prstGeom>
        </p:spPr>
      </p:pic>
      <p:sp>
        <p:nvSpPr>
          <p:cNvPr id="11267" name="Rectangle 7">
            <a:extLst>
              <a:ext uri="{FF2B5EF4-FFF2-40B4-BE49-F238E27FC236}">
                <a16:creationId xmlns:a16="http://schemas.microsoft.com/office/drawing/2014/main" id="{E6D7EE44-36EB-4AA4-A2C1-C4072267EF3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-180528" y="3212976"/>
            <a:ext cx="4608512" cy="334920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defRPr/>
            </a:pPr>
            <a:endParaRPr lang="it-IT" altLang="it-IT" sz="1200" dirty="0">
              <a:effectLst/>
              <a:ea typeface="ＭＳ Ｐゴシック" panose="020B0600070205080204" pitchFamily="34" charset="-12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it-IT" altLang="it-IT" sz="1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00FF00"/>
                </a:highlight>
                <a:ea typeface="ＭＳ Ｐゴシック" panose="020B0600070205080204" pitchFamily="34" charset="-128"/>
              </a:rPr>
              <a:t>Fertilizzazione microbica e acidi umici</a:t>
            </a:r>
            <a:endParaRPr lang="it-IT" sz="1600" dirty="0">
              <a:effectLst/>
              <a:highlight>
                <a:srgbClr val="00FF00"/>
              </a:highligh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it-IT" altLang="it-IT" sz="1800" b="1" dirty="0">
                <a:solidFill>
                  <a:schemeClr val="bg1"/>
                </a:solidFill>
                <a:effectLst/>
                <a:highlight>
                  <a:srgbClr val="996600"/>
                </a:highlight>
                <a:latin typeface="+mj-lt"/>
                <a:ea typeface="ＭＳ Ｐゴシック" panose="020B0600070205080204" pitchFamily="34" charset="-128"/>
                <a:cs typeface="Times New Roman" panose="02020603050405020304" pitchFamily="18" charset="0"/>
              </a:rPr>
              <a:t>Indicatori di fertilità del suolo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it-IT" altLang="it-IT" sz="1800" b="1" dirty="0">
                <a:effectLst/>
                <a:highlight>
                  <a:srgbClr val="FF00FF"/>
                </a:highlight>
                <a:latin typeface="+mj-lt"/>
                <a:ea typeface="ＭＳ Ｐゴシック" panose="020B0600070205080204" pitchFamily="34" charset="-128"/>
                <a:cs typeface="Times New Roman" panose="02020603050405020304" pitchFamily="18" charset="0"/>
              </a:rPr>
              <a:t>Maturità fenolica - smart </a:t>
            </a:r>
            <a:endParaRPr lang="it-IT" altLang="it-IT" sz="2000" b="1" dirty="0">
              <a:effectLst/>
              <a:highlight>
                <a:srgbClr val="FF00FF"/>
              </a:highlight>
              <a:latin typeface="+mj-lt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1892863"/>
      </p:ext>
    </p:extLst>
  </p:cSld>
  <p:clrMapOvr>
    <a:masterClrMapping/>
  </p:clrMapOvr>
  <p:transition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>
            <a:extLst>
              <a:ext uri="{FF2B5EF4-FFF2-40B4-BE49-F238E27FC236}">
                <a16:creationId xmlns:a16="http://schemas.microsoft.com/office/drawing/2014/main" id="{E472A805-E06D-45AA-9835-926D01EC67C5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790575" y="0"/>
            <a:ext cx="7772400" cy="16287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PROGETTI  IN  PROGRESS</a:t>
            </a: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E6D7EE44-36EB-4AA4-A2C1-C4072267EF3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0825" y="1196975"/>
            <a:ext cx="8642350" cy="50403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charset="-128"/>
              </a:rPr>
              <a:t>ASTRIS</a:t>
            </a: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charset="-128"/>
              </a:rPr>
              <a:t> – Agricoltura di precisione in risicoltura.   Il progetto ha accumulato una serie unica di dati puntuali, che attendono una elaborazione statistica appropriata. Assieme all’Accademia, capofila, partecipano Azienda Agricola Palestro </a:t>
            </a:r>
            <a:r>
              <a:rPr lang="it-IT" altLang="it-IT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charset="-128"/>
              </a:rPr>
              <a:t>s.s</a:t>
            </a: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charset="-128"/>
              </a:rPr>
              <a:t> e "</a:t>
            </a:r>
            <a:r>
              <a:rPr lang="it-IT" altLang="it-IT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charset="-128"/>
              </a:rPr>
              <a:t>ARVAtec</a:t>
            </a: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charset="-128"/>
              </a:rPr>
              <a:t> agricoltura di precisione", pur senza finanziamenti, prosegue a spese delle aziende. Verrà proseguita la calibrazione delle apparecchiature automatiche nella fertilizzazione del riso.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charset="-128"/>
              </a:rPr>
              <a:t>SICUREZZA DELLE MACCHINE AGRICOLE</a:t>
            </a: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charset="-128"/>
              </a:rPr>
              <a:t>. Presso l’Azienda di Vezzolano verranno proseguite le attività di proposta e di verifica applicativa delle norme di sicurezza.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charset="-128"/>
              </a:rPr>
              <a:t>ANALISI RAPIDE</a:t>
            </a: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charset="-128"/>
              </a:rPr>
              <a:t>. Continuerà la collaborazione con il DISAFA e il DSV Dipartimento di Scienze Veterinarie e il DISAFA, per le ricerche in zootecnia sostenibile e per la fertilizzazione microbica.</a:t>
            </a:r>
          </a:p>
        </p:txBody>
      </p:sp>
    </p:spTree>
    <p:extLst>
      <p:ext uri="{BB962C8B-B14F-4D97-AF65-F5344CB8AC3E}">
        <p14:creationId xmlns:p14="http://schemas.microsoft.com/office/powerpoint/2010/main" val="2088445751"/>
      </p:ext>
    </p:extLst>
  </p:cSld>
  <p:clrMapOvr>
    <a:masterClrMapping/>
  </p:clrMapOvr>
  <p:transition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A25E0F-3070-419B-BA78-40A9105AD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PUBBLICAZIONI  DI NOSTRI AFFILIATI </a:t>
            </a:r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7BBB340B-0229-4BF0-A85E-60EAB4F5D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4" y="1417638"/>
            <a:ext cx="8229600" cy="5102002"/>
          </a:xfrm>
        </p:spPr>
        <p:txBody>
          <a:bodyPr/>
          <a:lstStyle/>
          <a:p>
            <a:pPr marL="269875" marR="0" indent="-269875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it-IT" sz="1100" u="sng" dirty="0">
              <a:solidFill>
                <a:srgbClr val="0563C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9875" marR="0" indent="-269875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16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dirty="0">
              <a:effectLst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18BE02B-A0C5-4822-DA1E-B06A37F0720D}"/>
              </a:ext>
            </a:extLst>
          </p:cNvPr>
          <p:cNvSpPr txBox="1"/>
          <p:nvPr/>
        </p:nvSpPr>
        <p:spPr>
          <a:xfrm>
            <a:off x="0" y="1139770"/>
            <a:ext cx="8985176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-450215" algn="just">
              <a:spcBef>
                <a:spcPts val="0"/>
              </a:spcBef>
              <a:spcAft>
                <a:spcPts val="0"/>
              </a:spcAft>
            </a:pPr>
            <a:r>
              <a:rPr lang="it-IT" sz="1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Baldi E, Gioacchini P, Montecchio D, </a:t>
            </a:r>
            <a:r>
              <a:rPr lang="it-IT" sz="1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Mocali</a:t>
            </a:r>
            <a:r>
              <a:rPr lang="it-IT" sz="1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S, Antonielli L, </a:t>
            </a:r>
            <a:r>
              <a:rPr lang="it-IT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Masoero</a:t>
            </a:r>
            <a:r>
              <a:rPr lang="it-IT" sz="1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G, Toselli M. (2021). </a:t>
            </a:r>
            <a:r>
              <a:rPr lang="en-US" sz="1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Effect of Biofertilizers Application on Soil Biodiversity and Litter Degradation in a Commercial Apricot Orchard. </a:t>
            </a:r>
            <a:r>
              <a:rPr lang="en-US" sz="1600" b="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Agronomy</a:t>
            </a:r>
            <a:r>
              <a:rPr lang="en-US" sz="1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11, 1116. </a:t>
            </a:r>
          </a:p>
          <a:p>
            <a:pPr marL="450215" marR="0" indent="-450215" algn="just">
              <a:spcBef>
                <a:spcPts val="0"/>
              </a:spcBef>
              <a:spcAft>
                <a:spcPts val="0"/>
              </a:spcAft>
            </a:pPr>
            <a:r>
              <a:rPr lang="en-US" sz="1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Cheesay</a:t>
            </a:r>
            <a:r>
              <a:rPr lang="en-US" sz="1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E,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Masoero</a:t>
            </a:r>
            <a:r>
              <a:rPr lang="en-US" sz="1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G. (2021) A Long-Term Polydromic Function to disentangle Personal Remittance, Migration and Employment in Agriculture in Order to Raise the GDP of the Donor aid Ratio in Five African Countries. JAR 4 (2), 26-41 </a:t>
            </a:r>
            <a:r>
              <a:rPr lang="en-US" sz="1100" b="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https://openaccesspub.org/article/1728/jar-21-4004.pdf</a:t>
            </a:r>
            <a:endParaRPr lang="en-US" sz="11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marR="0" indent="-450215" algn="just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it-IT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Masoero G</a:t>
            </a:r>
            <a:r>
              <a:rPr lang="it-IT" sz="1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(2020) Prospezione della fertilità microbica dei suoli agricoli mediante il metodo rapido denominato Litterbag-NIRS e calibrazione delle reali produzioni. Relazione al MIPAAF.</a:t>
            </a:r>
            <a:endParaRPr lang="en-US" sz="11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marR="0" indent="6985" algn="just">
              <a:spcBef>
                <a:spcPts val="0"/>
              </a:spcBef>
              <a:spcAft>
                <a:spcPts val="0"/>
              </a:spcAft>
            </a:pPr>
            <a:r>
              <a:rPr lang="it-IT" sz="1000" b="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https://docs.google.com/document/d/1mANVFmLC0MnIahAaVrTFRJR5_HOpUuuP/edit?usp=sharing&amp;ouid=101362001964412430969&amp;rtpof=true&amp;sd=true</a:t>
            </a:r>
            <a:endParaRPr lang="en-US" sz="11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marR="0" indent="-450215" algn="just">
              <a:spcBef>
                <a:spcPts val="0"/>
              </a:spcBef>
              <a:spcAft>
                <a:spcPts val="0"/>
              </a:spcAft>
            </a:pPr>
            <a:r>
              <a:rPr lang="it-IT" sz="1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Cugnetto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A, Masoero G. </a:t>
            </a:r>
            <a:r>
              <a:rPr lang="en-US" sz="1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(2021)</a:t>
            </a:r>
            <a:r>
              <a:rPr lang="en-US" sz="11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Colored anti-hail nets modify the ripening parameters of Nebbiolo (Vitis vinifera L.) and a smart NIRS can predict the polyphenol features. JAR 4 (1), 24-45.</a:t>
            </a:r>
            <a:r>
              <a:rPr lang="en-US" sz="1100" b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it-IT" sz="1000" b="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https://openaccesspub.org/jar/article/1701</a:t>
            </a:r>
            <a:endParaRPr lang="en-US" sz="11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marR="0" indent="-450215" algn="just">
              <a:spcBef>
                <a:spcPts val="0"/>
              </a:spcBef>
              <a:spcAft>
                <a:spcPts val="0"/>
              </a:spcAft>
            </a:pPr>
            <a:r>
              <a:rPr lang="it-IT" sz="1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it-IT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Masoero G</a:t>
            </a:r>
            <a:r>
              <a:rPr lang="it-IT" sz="1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Oggiano P, Migliorini P, </a:t>
            </a:r>
            <a:r>
              <a:rPr lang="it-IT" sz="1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Taran</a:t>
            </a:r>
            <a:r>
              <a:rPr lang="it-IT" sz="1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A, Nuti M, Giovannetti G. (2021) Litterbag-NIRS to forecast yield: a </a:t>
            </a:r>
            <a:r>
              <a:rPr lang="it-IT" sz="1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horticultural</a:t>
            </a:r>
            <a:r>
              <a:rPr lang="it-IT" sz="1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case with </a:t>
            </a:r>
            <a:r>
              <a:rPr lang="it-IT" sz="1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biofertilizer</a:t>
            </a:r>
            <a:r>
              <a:rPr lang="it-IT" sz="1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effectors</a:t>
            </a:r>
            <a:r>
              <a:rPr lang="it-IT" sz="1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Journal of Soil Science and Plant Nutrition </a:t>
            </a:r>
            <a:r>
              <a:rPr lang="en-US" sz="1100" b="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https://doi.org/10.1007/s42729-021-00643-5</a:t>
            </a:r>
            <a:endParaRPr lang="en-US" sz="1100" b="0" u="sng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marR="0" indent="-450215" algn="just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Masoero</a:t>
            </a:r>
            <a:r>
              <a:rPr lang="en-US" sz="1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G,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Ariotti</a:t>
            </a:r>
            <a:r>
              <a:rPr lang="en-US" sz="1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R, Giovannetti G,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Cugnetto</a:t>
            </a:r>
            <a:r>
              <a:rPr lang="en-US" sz="1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A,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Nuti</a:t>
            </a:r>
            <a:r>
              <a:rPr lang="en-US" sz="1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M. (2021) </a:t>
            </a:r>
            <a:r>
              <a:rPr lang="en-US" sz="1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Connecting the use of biofertilizers on maize silage or meadows with progress in milk quality and economy</a:t>
            </a:r>
            <a:r>
              <a:rPr lang="en-US" sz="1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Journal of Agronomy Research</a:t>
            </a:r>
            <a:r>
              <a:rPr lang="en-US" sz="1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3(3) 1-25. </a:t>
            </a:r>
            <a:r>
              <a:rPr lang="en-US" sz="1100" b="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https://rdcu.be/cy3AI</a:t>
            </a:r>
            <a:r>
              <a:rPr lang="en-US" sz="11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1000" b="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7"/>
              </a:rPr>
              <a:t>https://drive.google.com/file/d/15gWWNkDOO8GobFg5rltHNKimaUAHVkbt/view?usp=sharing</a:t>
            </a:r>
            <a:endParaRPr lang="en-US" sz="11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1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US" sz="11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E4430E5-95C7-C401-8F51-33EA0D191719}"/>
              </a:ext>
            </a:extLst>
          </p:cNvPr>
          <p:cNvSpPr txBox="1"/>
          <p:nvPr/>
        </p:nvSpPr>
        <p:spPr>
          <a:xfrm>
            <a:off x="-180528" y="5411257"/>
            <a:ext cx="9093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rgbClr val="280DF1"/>
                </a:solidFill>
                <a:highlight>
                  <a:srgbClr val="FFFF00"/>
                </a:highlight>
              </a:rPr>
              <a:t>Si sollecitano vivamente i Soci ad accrescere l’attività editoriale dell’Accademia</a:t>
            </a:r>
            <a:endParaRPr lang="en-US" i="1" dirty="0">
              <a:solidFill>
                <a:srgbClr val="280DF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20562475"/>
      </p:ext>
    </p:extLst>
  </p:cSld>
  <p:clrMapOvr>
    <a:masterClrMapping/>
  </p:clrMapOvr>
  <p:transition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>
            <a:extLst>
              <a:ext uri="{FF2B5EF4-FFF2-40B4-BE49-F238E27FC236}">
                <a16:creationId xmlns:a16="http://schemas.microsoft.com/office/drawing/2014/main" id="{E0B40830-844F-4D25-A70D-3B03059F2A04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790575" y="800100"/>
            <a:ext cx="7772400" cy="79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2800" dirty="0">
                <a:effectLst/>
              </a:rPr>
              <a:t>SOCIAL NETWORK</a:t>
            </a: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E6D7EE44-36EB-4AA4-A2C1-C4072267EF3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19204" y="1015432"/>
            <a:ext cx="7843771" cy="5257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defRPr/>
            </a:pPr>
            <a:endParaRPr lang="it-IT" altLang="it-IT" sz="2000" b="1" dirty="0">
              <a:effectLst/>
              <a:ea typeface="ＭＳ Ｐゴシック" panose="020B0600070205080204" pitchFamily="34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it-IT" altLang="it-IT" sz="2400" b="1" dirty="0">
                <a:solidFill>
                  <a:srgbClr val="0070C0"/>
                </a:solidFill>
                <a:effectLst/>
                <a:ea typeface="ＭＳ Ｐゴシック" panose="020B0600070205080204" pitchFamily="34" charset="-128"/>
                <a:hlinkClick r:id="rId3"/>
              </a:rPr>
              <a:t>i</a:t>
            </a:r>
            <a:r>
              <a:rPr lang="it-IT" altLang="it-IT" sz="2400" b="1" dirty="0">
                <a:effectLst/>
                <a:ea typeface="ＭＳ Ｐゴシック" panose="020B0600070205080204" pitchFamily="34" charset="-128"/>
                <a:hlinkClick r:id="rId3"/>
              </a:rPr>
              <a:t>nfo@accademiadiagricoltura.it</a:t>
            </a:r>
            <a:r>
              <a:rPr lang="it-IT" altLang="it-IT" sz="2400" b="1" dirty="0">
                <a:solidFill>
                  <a:srgbClr val="0070C0"/>
                </a:solidFill>
                <a:effectLst/>
                <a:ea typeface="ＭＳ Ｐゴシック" panose="020B0600070205080204" pitchFamily="34" charset="-128"/>
                <a:hlinkClick r:id="rId3"/>
              </a:rPr>
              <a:t> www.accademiadiagricoltura.it</a:t>
            </a:r>
            <a:r>
              <a:rPr lang="it-IT" altLang="it-IT" sz="2400" b="1" dirty="0">
                <a:solidFill>
                  <a:srgbClr val="0070C0"/>
                </a:solidFill>
                <a:effectLst/>
                <a:ea typeface="ＭＳ Ｐゴシック" panose="020B0600070205080204" pitchFamily="34" charset="-128"/>
              </a:rPr>
              <a:t> </a:t>
            </a:r>
            <a:endParaRPr lang="it-IT" altLang="it-IT" sz="2400" b="1" dirty="0">
              <a:effectLst/>
              <a:ea typeface="ＭＳ Ｐゴシック" panose="020B0600070205080204" pitchFamily="34" charset="-128"/>
            </a:endParaRPr>
          </a:p>
          <a:p>
            <a:pPr>
              <a:lnSpc>
                <a:spcPct val="150000"/>
              </a:lnSpc>
              <a:defRPr/>
            </a:pPr>
            <a:endParaRPr lang="it-IT" altLang="it-IT" sz="2400" b="1" dirty="0">
              <a:effectLst/>
              <a:ea typeface="ＭＳ Ｐゴシック" panose="020B0600070205080204" pitchFamily="34" charset="-128"/>
            </a:endParaRPr>
          </a:p>
          <a:p>
            <a:pPr>
              <a:lnSpc>
                <a:spcPct val="150000"/>
              </a:lnSpc>
              <a:defRPr/>
            </a:pPr>
            <a:endParaRPr lang="it-IT" altLang="it-IT" sz="2400" b="1" dirty="0">
              <a:effectLst/>
              <a:ea typeface="ＭＳ Ｐゴシック" panose="020B0600070205080204" pitchFamily="34" charset="-128"/>
            </a:endParaRPr>
          </a:p>
          <a:p>
            <a:pPr algn="l">
              <a:lnSpc>
                <a:spcPct val="150000"/>
              </a:lnSpc>
              <a:defRPr/>
            </a:pPr>
            <a:endParaRPr lang="it-IT" altLang="it-IT" sz="2400" b="1" dirty="0">
              <a:solidFill>
                <a:schemeClr val="accent5">
                  <a:lumMod val="10000"/>
                </a:schemeClr>
              </a:solidFill>
              <a:effectLst/>
              <a:ea typeface="ＭＳ Ｐゴシック" panose="020B0600070205080204" pitchFamily="34" charset="-128"/>
            </a:endParaRPr>
          </a:p>
          <a:p>
            <a:pPr algn="l">
              <a:lnSpc>
                <a:spcPct val="150000"/>
              </a:lnSpc>
              <a:defRPr/>
            </a:pPr>
            <a:endParaRPr lang="it-IT" altLang="it-IT" sz="2400" b="1" dirty="0">
              <a:solidFill>
                <a:schemeClr val="accent5">
                  <a:lumMod val="10000"/>
                </a:schemeClr>
              </a:solidFill>
              <a:effectLst/>
              <a:ea typeface="ＭＳ Ｐゴシック" panose="020B0600070205080204" pitchFamily="34" charset="-128"/>
            </a:endParaRPr>
          </a:p>
          <a:p>
            <a:pPr algn="l">
              <a:lnSpc>
                <a:spcPct val="150000"/>
              </a:lnSpc>
              <a:defRPr/>
            </a:pPr>
            <a:endParaRPr lang="it-IT" altLang="it-IT" sz="2400" b="1" dirty="0">
              <a:solidFill>
                <a:schemeClr val="accent5">
                  <a:lumMod val="10000"/>
                </a:schemeClr>
              </a:solidFill>
              <a:effectLst/>
              <a:ea typeface="ＭＳ Ｐゴシック" panose="020B0600070205080204" pitchFamily="34" charset="-128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D5BA55C-B5A6-4E83-BED6-F61DFCE56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217" y="2454013"/>
            <a:ext cx="1818629" cy="165329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A72DCDF-D40F-4E5A-865B-669735367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919" y="3974085"/>
            <a:ext cx="838302" cy="83830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AB4AB09-00E5-4960-97BC-89A6237C67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267" y="5087974"/>
            <a:ext cx="1696885" cy="83830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3F8E751D-6FEC-4693-9F44-AA7DDEBC8892}"/>
              </a:ext>
            </a:extLst>
          </p:cNvPr>
          <p:cNvSpPr/>
          <p:nvPr/>
        </p:nvSpPr>
        <p:spPr>
          <a:xfrm>
            <a:off x="1547664" y="3013502"/>
            <a:ext cx="75161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hlinkClick r:id="rId3"/>
              </a:rPr>
              <a:t>https://www.youtube.com/channel/UCD9rp8FRjG3j4q8sTIzYZpQ</a:t>
            </a:r>
            <a:endParaRPr lang="it-IT" sz="2000" dirty="0"/>
          </a:p>
          <a:p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D0E9E28-3623-4783-ADC6-4B404F9916D1}"/>
              </a:ext>
            </a:extLst>
          </p:cNvPr>
          <p:cNvSpPr/>
          <p:nvPr/>
        </p:nvSpPr>
        <p:spPr>
          <a:xfrm rot="10800000" flipV="1">
            <a:off x="1547664" y="3742032"/>
            <a:ext cx="72669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  <a:p>
            <a:r>
              <a:rPr lang="it-IT" sz="2000" dirty="0">
                <a:hlinkClick r:id="rId3"/>
              </a:rPr>
              <a:t>https://www.facebook.com/accademiadiagricolturaditorino</a:t>
            </a:r>
            <a:endParaRPr lang="it-IT" sz="2000" dirty="0"/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772397377"/>
      </p:ext>
    </p:extLst>
  </p:cSld>
  <p:clrMapOvr>
    <a:masterClrMapping/>
  </p:clrMapOvr>
  <p:transition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:a16="http://schemas.microsoft.com/office/drawing/2014/main" id="{5360BF7D-5E59-4D5B-9840-45EDD03C78C0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685800" y="765175"/>
            <a:ext cx="7772400" cy="79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2800" dirty="0">
                <a:effectLst/>
              </a:rPr>
              <a:t>COLLABORAZIONI ACCADEMICHE E CULTURALI</a:t>
            </a:r>
            <a:br>
              <a:rPr lang="it-IT" altLang="it-IT" sz="2800" dirty="0">
                <a:effectLst/>
              </a:rPr>
            </a:br>
            <a:endParaRPr lang="it-IT" altLang="it-IT" sz="2800" dirty="0">
              <a:effectLst/>
            </a:endParaRPr>
          </a:p>
        </p:txBody>
      </p:sp>
      <p:sp>
        <p:nvSpPr>
          <p:cNvPr id="19459" name="Rectangle 7">
            <a:extLst>
              <a:ext uri="{FF2B5EF4-FFF2-40B4-BE49-F238E27FC236}">
                <a16:creationId xmlns:a16="http://schemas.microsoft.com/office/drawing/2014/main" id="{276DB5A1-7FAE-47B5-96A5-FDBB3C7BB57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55650" y="1341438"/>
            <a:ext cx="7561263" cy="46085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UNASA </a:t>
            </a: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Unione Nazionale delle Accademie per le scienze applicate allo sviluppo dell’Agricoltura, alla sicurezza alimentare e alla tutela ambientale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Accademia di Medicina e Accademia delle Scienze di Torino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Dipartimento di Scienze Agrarie  Forestali e Ambientali (DISAFA) dell’Università di Torino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Dipartimento di Scienze Veterinarie dell’Università di Torino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Accademia dei Georgofili di Firenze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Società Agraria di Lombardia di Milano</a:t>
            </a:r>
          </a:p>
        </p:txBody>
      </p:sp>
    </p:spTree>
    <p:extLst>
      <p:ext uri="{BB962C8B-B14F-4D97-AF65-F5344CB8AC3E}">
        <p14:creationId xmlns:p14="http://schemas.microsoft.com/office/powerpoint/2010/main" val="767542885"/>
      </p:ext>
    </p:extLst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7CA6B4AC-0B68-4E9C-A8EF-C51110C02B25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685800" y="765175"/>
            <a:ext cx="7772400" cy="79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2800">
                <a:effectLst/>
              </a:rPr>
              <a:t>RICORDIAMO</a:t>
            </a: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2D791B1D-32D0-4DDC-B672-44E9927A3AC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67544" y="1557339"/>
            <a:ext cx="8208912" cy="43926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60363" lvl="2" algn="just">
              <a:defRPr/>
            </a:pPr>
            <a:r>
              <a:rPr lang="it-IT" altLang="it-IT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chi  è venuto a mancare nel corso del 2021</a:t>
            </a:r>
          </a:p>
          <a:p>
            <a:pPr marL="360363" lvl="2" algn="just">
              <a:defRPr/>
            </a:pPr>
            <a:endParaRPr lang="it-IT" altLang="it-IT" b="1" dirty="0">
              <a:solidFill>
                <a:schemeClr val="tx1">
                  <a:lumMod val="95000"/>
                  <a:lumOff val="5000"/>
                </a:schemeClr>
              </a:solidFill>
              <a:effectLst/>
              <a:ea typeface="ＭＳ Ｐゴシック" panose="020B0600070205080204" pitchFamily="34" charset="-128"/>
            </a:endParaRPr>
          </a:p>
          <a:p>
            <a:pPr marL="360363" lvl="2" algn="just">
              <a:defRPr/>
            </a:pPr>
            <a:r>
              <a:rPr lang="it-IT" altLang="it-IT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il Socio Emerito  PAOLO ODONE</a:t>
            </a:r>
          </a:p>
          <a:p>
            <a:pPr marL="360363" lvl="2" algn="just">
              <a:defRPr/>
            </a:pPr>
            <a:r>
              <a:rPr lang="it-IT" altLang="it-IT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il Socio Emerito  OSVALDO LOVISOLO</a:t>
            </a:r>
          </a:p>
          <a:p>
            <a:pPr marL="360363" lvl="2" algn="just">
              <a:defRPr/>
            </a:pPr>
            <a:r>
              <a:rPr lang="it-IT" altLang="it-IT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Il Socio Emerito FRANCO </a:t>
            </a:r>
            <a:r>
              <a:rPr lang="it-IT" altLang="it-IT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ＭＳ Ｐゴシック" panose="020B0600070205080204" pitchFamily="34" charset="-128"/>
              </a:rPr>
              <a:t>VALFRÉ</a:t>
            </a:r>
          </a:p>
          <a:p>
            <a:pPr marL="360363" lvl="2" algn="just">
              <a:defRPr/>
            </a:pPr>
            <a:r>
              <a:rPr lang="it-IT" altLang="it-IT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il socio Ordinario MORENO SOSTER</a:t>
            </a:r>
          </a:p>
          <a:p>
            <a:pPr marL="360363" lvl="2" algn="just">
              <a:defRPr/>
            </a:pPr>
            <a:r>
              <a:rPr lang="it-IT" altLang="it-IT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il socio Corrispondente GIUSEPPE FASSINO</a:t>
            </a:r>
          </a:p>
          <a:p>
            <a:pPr marL="360363" lvl="2" algn="just">
              <a:defRPr/>
            </a:pPr>
            <a:r>
              <a:rPr lang="it-IT" altLang="it-IT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Il Socio Corrispondente ALDO FERRERO </a:t>
            </a:r>
          </a:p>
          <a:p>
            <a:pPr marL="360363" lvl="2" algn="just">
              <a:defRPr/>
            </a:pPr>
            <a:r>
              <a:rPr lang="it-IT" altLang="it-IT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Rivolgiamo il nostro sentito cordoglio ai loro familiari e ai loro amici </a:t>
            </a:r>
          </a:p>
        </p:txBody>
      </p:sp>
    </p:spTree>
    <p:extLst>
      <p:ext uri="{BB962C8B-B14F-4D97-AF65-F5344CB8AC3E}">
        <p14:creationId xmlns:p14="http://schemas.microsoft.com/office/powerpoint/2010/main" val="1742469766"/>
      </p:ext>
    </p:extLst>
  </p:cSld>
  <p:clrMapOvr>
    <a:masterClrMapping/>
  </p:clrMapOvr>
  <p:transition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7E79DDF2-0BFF-45F8-943A-88F3310CA3A8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685800" y="765175"/>
            <a:ext cx="7772400" cy="79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2800">
                <a:effectLst/>
              </a:rPr>
              <a:t>COLLABORAZIONI ACCADEMICHE E CULTURALI</a:t>
            </a:r>
            <a:br>
              <a:rPr lang="it-IT" altLang="it-IT" sz="2800">
                <a:effectLst/>
              </a:rPr>
            </a:br>
            <a:endParaRPr lang="it-IT" altLang="it-IT" sz="2800">
              <a:effectLst/>
            </a:endParaRPr>
          </a:p>
        </p:txBody>
      </p:sp>
      <p:sp>
        <p:nvSpPr>
          <p:cNvPr id="21507" name="Rectangle 7">
            <a:extLst>
              <a:ext uri="{FF2B5EF4-FFF2-40B4-BE49-F238E27FC236}">
                <a16:creationId xmlns:a16="http://schemas.microsoft.com/office/drawing/2014/main" id="{9EC17230-2231-4506-A96B-597691D4325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55650" y="1341438"/>
            <a:ext cx="7561263" cy="46085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it-IT" altLang="it-IT" sz="2000" b="1" dirty="0">
              <a:solidFill>
                <a:schemeClr val="tx1">
                  <a:lumMod val="95000"/>
                  <a:lumOff val="5000"/>
                </a:schemeClr>
              </a:solidFill>
              <a:effectLst/>
              <a:ea typeface="ＭＳ Ｐゴシック" panose="020B0600070205080204" pitchFamily="34" charset="-128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Accademia Italiana di Scienze Forestali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Comizio agrario di Mondovì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Museo dell’Agricoltura del Piemonte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Fondazione Cavour (Santena) 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Fondazione Paolo Ferraris (Torino)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Promemoria Archives &amp; heritage </a:t>
            </a:r>
            <a:r>
              <a:rPr lang="it-IT" alt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vision</a:t>
            </a: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 (Torino)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Fondazione Cosso – Castello di Miradolo 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Consorzio delle Residenze Reali Sabaude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it-IT" altLang="it-IT" sz="2000" dirty="0">
              <a:effectLst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>
            <a:extLst>
              <a:ext uri="{FF2B5EF4-FFF2-40B4-BE49-F238E27FC236}">
                <a16:creationId xmlns:a16="http://schemas.microsoft.com/office/drawing/2014/main" id="{E12ED33C-E008-4A10-8952-B868EE232450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685800" y="404813"/>
            <a:ext cx="7772400" cy="12959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2800" dirty="0">
                <a:effectLst/>
              </a:rPr>
              <a:t>SOSTENITORI</a:t>
            </a:r>
            <a:br>
              <a:rPr lang="it-IT" altLang="it-IT" sz="2800" dirty="0">
                <a:effectLst/>
              </a:rPr>
            </a:br>
            <a:endParaRPr lang="it-IT" altLang="it-IT" sz="2800" dirty="0">
              <a:effectLst/>
            </a:endParaRPr>
          </a:p>
        </p:txBody>
      </p:sp>
      <p:sp>
        <p:nvSpPr>
          <p:cNvPr id="17411" name="Rectangle 7">
            <a:extLst>
              <a:ext uri="{FF2B5EF4-FFF2-40B4-BE49-F238E27FC236}">
                <a16:creationId xmlns:a16="http://schemas.microsoft.com/office/drawing/2014/main" id="{F28CB798-ED55-4D61-A918-F4A0FD7A72B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23850" y="1052736"/>
            <a:ext cx="8204200" cy="489721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Ministero della Cultura  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Regione Piemonte Assessorato alla Cultura e al Turismo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Fondazione CRT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Fondazione Cassa di Risparmio di Asti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Reale Mutua Assicurazioni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Confagricoltura Piemonte 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Soci e Sostenitori  </a:t>
            </a:r>
          </a:p>
        </p:txBody>
      </p:sp>
    </p:spTree>
  </p:cSld>
  <p:clrMapOvr>
    <a:masterClrMapping/>
  </p:clrMapOvr>
  <p:transition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FE3B9710-9F63-40BE-B19F-2E4479054EC2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685800" y="765175"/>
            <a:ext cx="7772400" cy="79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2800" dirty="0">
                <a:effectLst/>
              </a:rPr>
              <a:t>CONSIGLIO DIRETTIVO  al 31.12.2021</a:t>
            </a:r>
            <a:br>
              <a:rPr lang="it-IT" altLang="it-IT" sz="2800" dirty="0">
                <a:effectLst/>
              </a:rPr>
            </a:br>
            <a:r>
              <a:rPr lang="it-IT" altLang="it-IT" sz="2800" dirty="0">
                <a:effectLst/>
              </a:rPr>
              <a:t> </a:t>
            </a: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2D791B1D-32D0-4DDC-B672-44E9927A3AC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55650" y="1124745"/>
            <a:ext cx="7993063" cy="482520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lvl="2" algn="just">
              <a:lnSpc>
                <a:spcPct val="150000"/>
              </a:lnSpc>
              <a:defRPr/>
            </a:pP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PRESIDENTE            Enrico </a:t>
            </a: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GENNARO</a:t>
            </a:r>
          </a:p>
          <a:p>
            <a:pPr lvl="2" algn="just">
              <a:lnSpc>
                <a:spcPct val="150000"/>
              </a:lnSpc>
              <a:defRPr/>
            </a:pP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VICE PRESIDENTE Vittorio </a:t>
            </a: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VIORA di BASTIDE </a:t>
            </a:r>
          </a:p>
          <a:p>
            <a:pPr lvl="2" algn="just">
              <a:lnSpc>
                <a:spcPct val="150000"/>
              </a:lnSpc>
              <a:defRPr/>
            </a:pP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SEGRETARIO           Luca </a:t>
            </a: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BATTAGLINI</a:t>
            </a:r>
          </a:p>
          <a:p>
            <a:pPr lvl="2" algn="just">
              <a:lnSpc>
                <a:spcPct val="150000"/>
              </a:lnSpc>
              <a:defRPr/>
            </a:pP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TESORIERE              Giorgio </a:t>
            </a: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MASOERO</a:t>
            </a:r>
          </a:p>
          <a:p>
            <a:pPr lvl="2" algn="just">
              <a:lnSpc>
                <a:spcPct val="150000"/>
              </a:lnSpc>
              <a:defRPr/>
            </a:pP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CONSIGLIERI</a:t>
            </a:r>
          </a:p>
          <a:p>
            <a:pPr marL="1257300" lvl="2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  Elisabetta </a:t>
            </a: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BARBERIS </a:t>
            </a:r>
          </a:p>
          <a:p>
            <a:pPr marL="1371600" lvl="2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Giovanni </a:t>
            </a: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BOVIO </a:t>
            </a:r>
          </a:p>
          <a:p>
            <a:pPr marL="1371600" lvl="2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Alberto </a:t>
            </a: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QUAGLINO</a:t>
            </a:r>
          </a:p>
          <a:p>
            <a:pPr marL="1371600" lvl="2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Giuseppe </a:t>
            </a: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SARASSO</a:t>
            </a:r>
          </a:p>
          <a:p>
            <a:pPr marL="1371600" lvl="2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Ivano </a:t>
            </a: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SCAPIN</a:t>
            </a:r>
          </a:p>
          <a:p>
            <a:pPr algn="just">
              <a:lnSpc>
                <a:spcPts val="2800"/>
              </a:lnSpc>
              <a:defRPr/>
            </a:pPr>
            <a:endParaRPr lang="en-US" sz="2400" dirty="0">
              <a:solidFill>
                <a:srgbClr val="0070C0"/>
              </a:solidFill>
              <a:effectLst/>
              <a:ea typeface="ＭＳ Ｐゴシック" charset="-128"/>
            </a:endParaRPr>
          </a:p>
          <a:p>
            <a:pPr algn="just">
              <a:lnSpc>
                <a:spcPts val="2800"/>
              </a:lnSpc>
              <a:defRPr/>
            </a:pPr>
            <a:endParaRPr lang="it-IT" altLang="it-IT" sz="2800" dirty="0">
              <a:effectLst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2418337"/>
      </p:ext>
    </p:extLst>
  </p:cSld>
  <p:clrMapOvr>
    <a:masterClrMapping/>
  </p:clrMapOvr>
  <p:transition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476FDA-92DD-4C71-FFF2-EF050BA42F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8B2CE3D-FF2F-B648-6D9E-9321CD4C44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97847"/>
      </p:ext>
    </p:extLst>
  </p:cSld>
  <p:clrMapOvr>
    <a:masterClrMapping/>
  </p:clrMapOvr>
  <p:transition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>
            <a:extLst>
              <a:ext uri="{FF2B5EF4-FFF2-40B4-BE49-F238E27FC236}">
                <a16:creationId xmlns:a16="http://schemas.microsoft.com/office/drawing/2014/main" id="{43A9137D-1C8D-44D6-B748-B637081519CC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685800" y="765175"/>
            <a:ext cx="7772400" cy="79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2800" dirty="0">
                <a:effectLst/>
              </a:rPr>
              <a:t>SOCIO ONORARIO  2022 </a:t>
            </a: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2D791B1D-32D0-4DDC-B672-44E9927A3AC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96938" y="1916832"/>
            <a:ext cx="3675062" cy="374578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>
              <a:lnSpc>
                <a:spcPct val="150000"/>
              </a:lnSpc>
              <a:defRPr/>
            </a:pP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Marco </a:t>
            </a: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BOGLIONE</a:t>
            </a: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 </a:t>
            </a:r>
          </a:p>
          <a:p>
            <a:pPr algn="r">
              <a:lnSpc>
                <a:spcPct val="150000"/>
              </a:lnSpc>
              <a:defRPr/>
            </a:pP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 </a:t>
            </a:r>
          </a:p>
          <a:p>
            <a:pPr algn="r">
              <a:lnSpc>
                <a:spcPts val="2800"/>
              </a:lnSpc>
              <a:defRPr/>
            </a:pPr>
            <a:endParaRPr lang="it-IT" altLang="it-IT" sz="2800" dirty="0">
              <a:effectLst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0418896"/>
      </p:ext>
    </p:extLst>
  </p:cSld>
  <p:clrMapOvr>
    <a:masterClrMapping/>
  </p:clrMapOvr>
  <p:transition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>
            <a:extLst>
              <a:ext uri="{FF2B5EF4-FFF2-40B4-BE49-F238E27FC236}">
                <a16:creationId xmlns:a16="http://schemas.microsoft.com/office/drawing/2014/main" id="{43A9137D-1C8D-44D6-B748-B637081519CC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685800" y="765175"/>
            <a:ext cx="7772400" cy="79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2800" dirty="0">
                <a:effectLst/>
              </a:rPr>
              <a:t>SOCI ORDINARI 2022 </a:t>
            </a: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2D791B1D-32D0-4DDC-B672-44E9927A3AC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96938" y="1916832"/>
            <a:ext cx="3675062" cy="374578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>
              <a:lnSpc>
                <a:spcPct val="150000"/>
              </a:lnSpc>
              <a:defRPr/>
            </a:pP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Gabriele Loris </a:t>
            </a: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BECCARO</a:t>
            </a: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 </a:t>
            </a:r>
          </a:p>
          <a:p>
            <a:pPr algn="r">
              <a:lnSpc>
                <a:spcPct val="150000"/>
              </a:lnSpc>
              <a:defRPr/>
            </a:pP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Claudio </a:t>
            </a: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BONGIOVANNI</a:t>
            </a:r>
          </a:p>
          <a:p>
            <a:pPr algn="r">
              <a:lnSpc>
                <a:spcPct val="150000"/>
              </a:lnSpc>
              <a:defRPr/>
            </a:pP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Paolo</a:t>
            </a: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 GONTHIER</a:t>
            </a: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 </a:t>
            </a:r>
            <a:r>
              <a:rPr lang="it-IT" altLang="it-IT" sz="2000" dirty="0">
                <a:solidFill>
                  <a:srgbClr val="FF0000"/>
                </a:solidFill>
                <a:effectLst/>
                <a:ea typeface="ＭＳ Ｐゴシック" panose="020B0600070205080204" pitchFamily="34" charset="-128"/>
              </a:rPr>
              <a:t> </a:t>
            </a:r>
            <a:endParaRPr lang="it-IT" altLang="it-IT" sz="2400" dirty="0">
              <a:solidFill>
                <a:srgbClr val="FF0000"/>
              </a:solidFill>
              <a:effectLst/>
              <a:ea typeface="ＭＳ Ｐゴシック" panose="020B0600070205080204" pitchFamily="34" charset="-128"/>
            </a:endParaRPr>
          </a:p>
          <a:p>
            <a:pPr algn="r">
              <a:lnSpc>
                <a:spcPct val="150000"/>
              </a:lnSpc>
              <a:defRPr/>
            </a:pP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Silvana </a:t>
            </a: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NICOLA </a:t>
            </a:r>
          </a:p>
          <a:p>
            <a:pPr algn="r">
              <a:lnSpc>
                <a:spcPct val="150000"/>
              </a:lnSpc>
              <a:defRPr/>
            </a:pP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Luciana </a:t>
            </a: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TAVELLA </a:t>
            </a:r>
          </a:p>
          <a:p>
            <a:pPr algn="r">
              <a:lnSpc>
                <a:spcPts val="2800"/>
              </a:lnSpc>
              <a:defRPr/>
            </a:pPr>
            <a:endParaRPr lang="it-IT" altLang="it-IT" sz="2800" dirty="0">
              <a:effectLst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9544979"/>
      </p:ext>
    </p:extLst>
  </p:cSld>
  <p:clrMapOvr>
    <a:masterClrMapping/>
  </p:clrMapOvr>
  <p:transition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>
            <a:extLst>
              <a:ext uri="{FF2B5EF4-FFF2-40B4-BE49-F238E27FC236}">
                <a16:creationId xmlns:a16="http://schemas.microsoft.com/office/drawing/2014/main" id="{3C021CD5-E2BC-488C-B238-EF26A680B5C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19256" cy="16421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2800" dirty="0">
                <a:effectLst/>
              </a:rPr>
              <a:t>SOCI CORRISPONDENTI  2022 </a:t>
            </a:r>
          </a:p>
        </p:txBody>
      </p:sp>
      <p:sp>
        <p:nvSpPr>
          <p:cNvPr id="73731" name="Rectangle 7">
            <a:extLst>
              <a:ext uri="{FF2B5EF4-FFF2-40B4-BE49-F238E27FC236}">
                <a16:creationId xmlns:a16="http://schemas.microsoft.com/office/drawing/2014/main" id="{52343261-E6B8-4E82-BA70-442587AA2C36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0" y="1417638"/>
            <a:ext cx="4114800" cy="4714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altLang="it-IT" sz="2200" dirty="0">
              <a:solidFill>
                <a:srgbClr val="FF0000"/>
              </a:solidFill>
              <a:effectLst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altLang="it-IT" sz="2200" dirty="0">
              <a:solidFill>
                <a:srgbClr val="FF0000"/>
              </a:solidFill>
              <a:effectLst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altLang="it-IT" sz="2200" dirty="0">
              <a:solidFill>
                <a:srgbClr val="FF0000"/>
              </a:solidFill>
              <a:effectLst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altLang="it-IT" sz="2400" dirty="0">
              <a:effectLst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F11161A-883D-454B-863E-AEA0362D4302}"/>
              </a:ext>
            </a:extLst>
          </p:cNvPr>
          <p:cNvSpPr/>
          <p:nvPr/>
        </p:nvSpPr>
        <p:spPr>
          <a:xfrm>
            <a:off x="1043608" y="1916832"/>
            <a:ext cx="3528392" cy="4203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it-IT" sz="2000" b="0" dirty="0">
                <a:latin typeface="+mj-lt"/>
                <a:ea typeface="Times New Roman" panose="02020603050405020304" pitchFamily="18" charset="0"/>
              </a:rPr>
              <a:t>Nicoletta </a:t>
            </a:r>
            <a:r>
              <a:rPr lang="it-IT" sz="2000" dirty="0">
                <a:latin typeface="+mj-lt"/>
                <a:ea typeface="Times New Roman" panose="02020603050405020304" pitchFamily="18" charset="0"/>
              </a:rPr>
              <a:t>AMATEIS</a:t>
            </a:r>
            <a:r>
              <a:rPr lang="it-IT" sz="2000" b="0" dirty="0">
                <a:latin typeface="+mj-lt"/>
                <a:ea typeface="Times New Roman" panose="02020603050405020304" pitchFamily="18" charset="0"/>
              </a:rPr>
              <a:t> </a:t>
            </a: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it-IT" sz="2000" b="0" dirty="0">
                <a:latin typeface="+mj-lt"/>
                <a:ea typeface="Times New Roman" panose="02020603050405020304" pitchFamily="18" charset="0"/>
              </a:rPr>
              <a:t>Gino </a:t>
            </a:r>
            <a:r>
              <a:rPr lang="it-IT" sz="2000" dirty="0">
                <a:latin typeface="+mj-lt"/>
                <a:ea typeface="Times New Roman" panose="02020603050405020304" pitchFamily="18" charset="0"/>
              </a:rPr>
              <a:t>ANCHISI</a:t>
            </a:r>
            <a:r>
              <a:rPr lang="it-IT" sz="2000" b="0" dirty="0">
                <a:latin typeface="+mj-lt"/>
                <a:ea typeface="Times New Roman" panose="02020603050405020304" pitchFamily="18" charset="0"/>
              </a:rPr>
              <a:t> </a:t>
            </a: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it-IT" sz="2000" b="0" dirty="0">
                <a:latin typeface="+mj-lt"/>
                <a:ea typeface="Times New Roman" panose="02020603050405020304" pitchFamily="18" charset="0"/>
              </a:rPr>
              <a:t>Caterina </a:t>
            </a:r>
            <a:r>
              <a:rPr lang="it-IT" sz="2000" dirty="0">
                <a:latin typeface="+mj-lt"/>
                <a:ea typeface="Times New Roman" panose="02020603050405020304" pitchFamily="18" charset="0"/>
              </a:rPr>
              <a:t>ANDORNO</a:t>
            </a: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it-IT" sz="2000" b="0" dirty="0">
                <a:latin typeface="+mj-lt"/>
                <a:ea typeface="Times New Roman" panose="02020603050405020304" pitchFamily="18" charset="0"/>
              </a:rPr>
              <a:t>Michele </a:t>
            </a:r>
            <a:r>
              <a:rPr lang="it-IT" sz="2000" dirty="0">
                <a:latin typeface="+mj-lt"/>
                <a:ea typeface="Times New Roman" panose="02020603050405020304" pitchFamily="18" charset="0"/>
              </a:rPr>
              <a:t>BECHIS</a:t>
            </a: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it-IT" sz="2000" b="0" dirty="0">
                <a:latin typeface="+mj-lt"/>
                <a:ea typeface="Times New Roman" panose="02020603050405020304" pitchFamily="18" charset="0"/>
              </a:rPr>
              <a:t>Chiara </a:t>
            </a:r>
            <a:r>
              <a:rPr lang="it-IT" sz="2000" dirty="0">
                <a:latin typeface="+mj-lt"/>
                <a:ea typeface="Times New Roman" panose="02020603050405020304" pitchFamily="18" charset="0"/>
              </a:rPr>
              <a:t>FERRACINI</a:t>
            </a:r>
            <a:r>
              <a:rPr lang="it-IT" sz="2000" b="0" dirty="0">
                <a:latin typeface="+mj-lt"/>
                <a:ea typeface="Times New Roman" panose="02020603050405020304" pitchFamily="18" charset="0"/>
              </a:rPr>
              <a:t> </a:t>
            </a: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it-IT" sz="2000" b="0" dirty="0">
                <a:latin typeface="+mj-lt"/>
                <a:ea typeface="Times New Roman" panose="02020603050405020304" pitchFamily="18" charset="0"/>
              </a:rPr>
              <a:t>Ivana </a:t>
            </a:r>
            <a:r>
              <a:rPr lang="it-IT" sz="2000" dirty="0">
                <a:latin typeface="+mj-lt"/>
                <a:ea typeface="Times New Roman" panose="02020603050405020304" pitchFamily="18" charset="0"/>
              </a:rPr>
              <a:t>GRIBAUDO</a:t>
            </a: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it-IT" sz="2000" b="0" dirty="0">
                <a:latin typeface="+mj-lt"/>
                <a:ea typeface="Times New Roman" panose="02020603050405020304" pitchFamily="18" charset="0"/>
              </a:rPr>
              <a:t>Luisa </a:t>
            </a:r>
            <a:r>
              <a:rPr lang="it-IT" sz="2000" dirty="0">
                <a:latin typeface="+mj-lt"/>
                <a:ea typeface="Times New Roman" panose="02020603050405020304" pitchFamily="18" charset="0"/>
              </a:rPr>
              <a:t>RICCI</a:t>
            </a:r>
          </a:p>
          <a:p>
            <a:pPr algn="r">
              <a:lnSpc>
                <a:spcPct val="150000"/>
              </a:lnSpc>
              <a:spcAft>
                <a:spcPts val="0"/>
              </a:spcAft>
            </a:pPr>
            <a:endParaRPr lang="it-IT" sz="2000" dirty="0">
              <a:latin typeface="+mj-lt"/>
              <a:ea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endParaRPr lang="it-IT" sz="2000" dirty="0"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783107"/>
      </p:ext>
    </p:extLst>
  </p:cSld>
  <p:clrMapOvr>
    <a:masterClrMapping/>
  </p:clrMapOvr>
  <p:transition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>
            <a:extLst>
              <a:ext uri="{FF2B5EF4-FFF2-40B4-BE49-F238E27FC236}">
                <a16:creationId xmlns:a16="http://schemas.microsoft.com/office/drawing/2014/main" id="{43A9137D-1C8D-44D6-B748-B637081519CC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685800" y="765175"/>
            <a:ext cx="7772400" cy="79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2800" dirty="0">
                <a:effectLst/>
              </a:rPr>
              <a:t>SOCI EMERITI 2022 </a:t>
            </a: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2D791B1D-32D0-4DDC-B672-44E9927A3AC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55776" y="1916832"/>
            <a:ext cx="3675062" cy="374578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l">
              <a:lnSpc>
                <a:spcPct val="150000"/>
              </a:lnSpc>
              <a:defRPr/>
            </a:pP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Andrea </a:t>
            </a: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CAVALLERO </a:t>
            </a:r>
          </a:p>
          <a:p>
            <a:pPr algn="l">
              <a:lnSpc>
                <a:spcPct val="150000"/>
              </a:lnSpc>
              <a:defRPr/>
            </a:pP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Enrico </a:t>
            </a: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GENNARO</a:t>
            </a:r>
          </a:p>
          <a:p>
            <a:pPr algn="l">
              <a:lnSpc>
                <a:spcPct val="150000"/>
              </a:lnSpc>
              <a:defRPr/>
            </a:pP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Pietro</a:t>
            </a:r>
            <a:r>
              <a:rPr lang="it-IT" alt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 PICCAROLO</a:t>
            </a: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 </a:t>
            </a:r>
          </a:p>
          <a:p>
            <a:pPr algn="r">
              <a:lnSpc>
                <a:spcPct val="150000"/>
              </a:lnSpc>
              <a:defRPr/>
            </a:pPr>
            <a:r>
              <a:rPr lang="it-IT" altLang="it-IT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ＭＳ Ｐゴシック" panose="020B0600070205080204" pitchFamily="34" charset="-128"/>
              </a:rPr>
              <a:t> </a:t>
            </a:r>
          </a:p>
          <a:p>
            <a:pPr algn="r">
              <a:lnSpc>
                <a:spcPts val="2800"/>
              </a:lnSpc>
              <a:defRPr/>
            </a:pPr>
            <a:endParaRPr lang="it-IT" altLang="it-IT" sz="2800" dirty="0">
              <a:effectLst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0111768"/>
      </p:ext>
    </p:extLst>
  </p:cSld>
  <p:clrMapOvr>
    <a:masterClrMapping/>
  </p:clrMapOvr>
  <p:transition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C9F652-3F04-7575-203C-843A61495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38522"/>
      </p:ext>
    </p:extLst>
  </p:cSld>
  <p:clrMapOvr>
    <a:masterClrMapping/>
  </p:clrMapOvr>
  <p:transition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E7AF5E7-331E-2110-EFFA-95A8F372E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0"/>
            <a:ext cx="7056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04304"/>
      </p:ext>
    </p:extLst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>
            <a:extLst>
              <a:ext uri="{FF2B5EF4-FFF2-40B4-BE49-F238E27FC236}">
                <a16:creationId xmlns:a16="http://schemas.microsoft.com/office/drawing/2014/main" id="{39128EA4-23E7-4953-8ABB-14CD9439E6E9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899592" y="470295"/>
            <a:ext cx="7772400" cy="15122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2800" dirty="0">
                <a:effectLst/>
                <a:ea typeface="ＭＳ Ｐゴシック" charset="-128"/>
              </a:rPr>
              <a:t>LA GESTIONE DELLA RISORSA IDRICA IN AGRICOLTURA: UN QUADRO SEMPRE PIÙ COMPLESSO (21-1-21)</a:t>
            </a:r>
            <a:endParaRPr lang="it-IT" altLang="it-IT" sz="2800" dirty="0">
              <a:effectLst/>
            </a:endParaRP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E6D7EE44-36EB-4AA4-A2C1-C4072267EF3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9856" y="1628800"/>
            <a:ext cx="8496943" cy="44275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defRPr/>
            </a:pPr>
            <a:r>
              <a:rPr lang="it-IT" altLang="it-IT" sz="2400" b="1" dirty="0">
                <a:effectLst/>
                <a:ea typeface="ＭＳ Ｐゴシック" charset="-128"/>
              </a:rPr>
              <a:t>Alessandra CONTI</a:t>
            </a:r>
            <a:endParaRPr lang="it-IT" altLang="it-IT" sz="2400" dirty="0">
              <a:effectLst/>
              <a:ea typeface="ＭＳ Ｐゴシック" charset="-128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it-IT" altLang="it-IT" sz="2000" dirty="0">
              <a:effectLst/>
              <a:ea typeface="ＭＳ Ｐゴシック" panose="020B0600070205080204" pitchFamily="34" charset="-128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4D5BDC3-F7AF-491D-AAFA-4BD5C1935665}"/>
              </a:ext>
            </a:extLst>
          </p:cNvPr>
          <p:cNvSpPr txBox="1"/>
          <p:nvPr/>
        </p:nvSpPr>
        <p:spPr>
          <a:xfrm>
            <a:off x="2476204" y="6654497"/>
            <a:ext cx="9078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Se il link non funziona con Chrome, provare con BING o altro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904ACB6-1EF5-18F1-053B-0958AA9D9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283838"/>
            <a:ext cx="8271263" cy="412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92856"/>
      </p:ext>
    </p:extLst>
  </p:cSld>
  <p:clrMapOvr>
    <a:masterClrMapping/>
  </p:clrMapOvr>
  <p:transition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>
            <a:extLst>
              <a:ext uri="{FF2B5EF4-FFF2-40B4-BE49-F238E27FC236}">
                <a16:creationId xmlns:a16="http://schemas.microsoft.com/office/drawing/2014/main" id="{39128EA4-23E7-4953-8ABB-14CD9439E6E9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904055" y="564605"/>
            <a:ext cx="7772400" cy="15122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2800" dirty="0">
                <a:effectLst/>
                <a:ea typeface="ＭＳ Ｐゴシック" charset="-128"/>
              </a:rPr>
              <a:t>CASTANICOLTURA E CAMBIAMENTI CLIMATICI: QUALE EVOLUZIONE PER IL PAESAGGIO E L’AGRICOLTURA MONTANA (17-2-21)</a:t>
            </a:r>
            <a:endParaRPr lang="it-IT" altLang="it-IT" sz="2800" dirty="0">
              <a:effectLst/>
            </a:endParaRP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E6D7EE44-36EB-4AA4-A2C1-C4072267EF3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79512" y="1865858"/>
            <a:ext cx="8496943" cy="44275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defRPr/>
            </a:pPr>
            <a:r>
              <a:rPr lang="it-IT" altLang="it-IT" sz="2400" b="1" dirty="0">
                <a:effectLst/>
                <a:ea typeface="ＭＳ Ｐゴシック" charset="-128"/>
              </a:rPr>
              <a:t>Gabriele Loris BECCARO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it-IT" altLang="it-IT" sz="2000" dirty="0">
              <a:effectLst/>
              <a:ea typeface="ＭＳ Ｐゴシック" panose="020B0600070205080204" pitchFamily="34" charset="-128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4D5BDC3-F7AF-491D-AAFA-4BD5C1935665}"/>
              </a:ext>
            </a:extLst>
          </p:cNvPr>
          <p:cNvSpPr txBox="1"/>
          <p:nvPr/>
        </p:nvSpPr>
        <p:spPr>
          <a:xfrm>
            <a:off x="2476204" y="6654497"/>
            <a:ext cx="9078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Se il link non funziona con Chrome, provare con BING o altro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8EBF2D3-4BAC-6F3E-502F-9CC451D33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4" y="2615897"/>
            <a:ext cx="9078050" cy="40386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5C9F15D-3352-29DD-9EAA-2889AF1AD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178" y="1746493"/>
            <a:ext cx="1892964" cy="216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08960"/>
      </p:ext>
    </p:extLst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>
            <a:extLst>
              <a:ext uri="{FF2B5EF4-FFF2-40B4-BE49-F238E27FC236}">
                <a16:creationId xmlns:a16="http://schemas.microsoft.com/office/drawing/2014/main" id="{39128EA4-23E7-4953-8ABB-14CD9439E6E9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904055" y="564605"/>
            <a:ext cx="7772400" cy="15122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2800" dirty="0">
                <a:effectLst/>
                <a:ea typeface="ＭＳ Ｐゴシック" charset="-128"/>
              </a:rPr>
              <a:t>FITOPATIE FORESTALI E PANDEMIE</a:t>
            </a:r>
            <a:br>
              <a:rPr lang="it-IT" altLang="it-IT" sz="2800" dirty="0">
                <a:effectLst/>
                <a:ea typeface="ＭＳ Ｐゴシック" charset="-128"/>
              </a:rPr>
            </a:br>
            <a:r>
              <a:rPr lang="it-IT" altLang="it-IT" sz="2800" dirty="0">
                <a:effectLst/>
                <a:ea typeface="ＭＳ Ｐゴシック" charset="-128"/>
              </a:rPr>
              <a:t>(18-3-21)</a:t>
            </a:r>
            <a:endParaRPr lang="it-IT" altLang="it-IT" sz="2800" dirty="0">
              <a:effectLst/>
            </a:endParaRP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E6D7EE44-36EB-4AA4-A2C1-C4072267EF3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79512" y="1865858"/>
            <a:ext cx="8496943" cy="44275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defRPr/>
            </a:pPr>
            <a:r>
              <a:rPr lang="it-IT" altLang="it-IT" sz="2400" b="1" dirty="0">
                <a:effectLst/>
                <a:ea typeface="ＭＳ Ｐゴシック" charset="-128"/>
              </a:rPr>
              <a:t>Paolo GONTHIER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it-IT" altLang="it-IT" sz="2000" dirty="0">
              <a:effectLst/>
              <a:ea typeface="ＭＳ Ｐゴシック" panose="020B0600070205080204" pitchFamily="34" charset="-128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257392C-3B1D-83A1-E6E8-91DCDC306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7588"/>
            <a:ext cx="8999982" cy="386966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22ED32B-E863-49C1-4278-F72EEF334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40969"/>
            <a:ext cx="2339752" cy="315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38806"/>
      </p:ext>
    </p:extLst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llarme nucleare in Giappone - Amedeo Lomonaco">
            <a:extLst>
              <a:ext uri="{FF2B5EF4-FFF2-40B4-BE49-F238E27FC236}">
                <a16:creationId xmlns:a16="http://schemas.microsoft.com/office/drawing/2014/main" id="{C1D6D37E-C0F3-2A4B-E264-70A66BEA6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810245"/>
            <a:ext cx="1564450" cy="143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6" name="Rectangle 6">
            <a:extLst>
              <a:ext uri="{FF2B5EF4-FFF2-40B4-BE49-F238E27FC236}">
                <a16:creationId xmlns:a16="http://schemas.microsoft.com/office/drawing/2014/main" id="{39128EA4-23E7-4953-8ABB-14CD9439E6E9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899592" y="670978"/>
            <a:ext cx="7772400" cy="792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RIFIUTI RADIOATTIVI: DEPOSITO NAZIONALE E PARCO TECNOLOGICO (24-2-21)</a:t>
            </a:r>
            <a:endParaRPr lang="it-IT" altLang="it-IT" sz="3600" dirty="0">
              <a:effectLst/>
            </a:endParaRP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E6D7EE44-36EB-4AA4-A2C1-C4072267EF3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23528" y="1449388"/>
            <a:ext cx="8496943" cy="478792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defRPr/>
            </a:pPr>
            <a:r>
              <a:rPr lang="it-IT" altLang="it-IT" sz="2400" b="1" dirty="0">
                <a:effectLst/>
                <a:ea typeface="ＭＳ Ｐゴシック" charset="-128"/>
              </a:rPr>
              <a:t>Ercole ZUCCARO</a:t>
            </a:r>
            <a:endParaRPr lang="it-IT" altLang="it-IT" sz="2400" dirty="0">
              <a:effectLst/>
              <a:ea typeface="ＭＳ Ｐゴシック" charset="-128"/>
            </a:endParaRPr>
          </a:p>
          <a:p>
            <a:pPr marL="449263">
              <a:defRPr/>
            </a:pPr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Rifiuti radioattivi: deposito nazionale e parco tecnologico</a:t>
            </a:r>
          </a:p>
          <a:p>
            <a:pPr marL="449263">
              <a:defRPr/>
            </a:pPr>
            <a:r>
              <a:rPr lang="en-US" sz="11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https://drive.google.com/file/d/1iV2YARCFAg6T_HkYTPlkKPNzS-jW2Oef/view?usp=sharing</a:t>
            </a:r>
            <a:endParaRPr lang="it-IT" altLang="it-IT" sz="1200" dirty="0">
              <a:effectLst/>
              <a:ea typeface="ＭＳ Ｐゴシック" panose="020B0600070205080204" pitchFamily="34" charset="-128"/>
            </a:endParaRPr>
          </a:p>
          <a:p>
            <a:pPr algn="just">
              <a:defRPr/>
            </a:pPr>
            <a:r>
              <a:rPr lang="it-IT" altLang="it-IT" sz="2400" b="1" dirty="0">
                <a:effectLst/>
                <a:ea typeface="ＭＳ Ｐゴシック" charset="-128"/>
              </a:rPr>
              <a:t>Luciano MASCIOCCO</a:t>
            </a:r>
          </a:p>
          <a:p>
            <a:pPr algn="just">
              <a:defRPr/>
            </a:pP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Aspetti geologici </a:t>
            </a: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		</a:t>
            </a:r>
            <a:r>
              <a:rPr lang="en-US" sz="12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https://drive.google.com/file/d/1LGDoU4Aay4bbYhtrHOHpqgCCikT3RpyC/view?usp=sharing</a:t>
            </a:r>
            <a:endParaRPr lang="en-US" sz="1200" u="sng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it-IT" altLang="it-IT" sz="2400" b="1" dirty="0">
                <a:effectLst/>
                <a:ea typeface="ＭＳ Ｐゴシック" charset="-128"/>
              </a:rPr>
              <a:t>Paola FERRAZZI</a:t>
            </a:r>
          </a:p>
          <a:p>
            <a:pPr algn="just">
              <a:defRPr/>
            </a:pP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Aspetti ambientali e biologici</a:t>
            </a: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		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https://drive.google.com/file/d/18HU9mV1RKx6yOVF_wsUJKFEAWn55n2jp/view?usp=sharing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200" u="sng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it-IT" altLang="it-IT" sz="2400" b="1" dirty="0">
                <a:effectLst/>
                <a:ea typeface="ＭＳ Ｐゴシック" charset="-128"/>
              </a:rPr>
              <a:t>Vincenzo GERBI</a:t>
            </a:r>
          </a:p>
          <a:p>
            <a:pPr algn="just">
              <a:defRPr/>
            </a:pP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Aspetti territoriali</a:t>
            </a: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		</a:t>
            </a:r>
          </a:p>
          <a:p>
            <a:pPr algn="just">
              <a:defRPr/>
            </a:pPr>
            <a:r>
              <a:rPr lang="it-IT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sz="12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7"/>
              </a:rPr>
              <a:t>https://drive.google.com/file/d/1R52-pbavlRQELDach4kHV-M6W9Hncb00/view?usp=sharing</a:t>
            </a:r>
            <a:endParaRPr lang="en-US" sz="1200" u="sng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en-US" sz="1200" u="sng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1200" u="sng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endParaRPr lang="it-IT" altLang="it-IT" sz="2000" dirty="0">
              <a:effectLst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3809419"/>
      </p:ext>
    </p:extLst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>
            <a:extLst>
              <a:ext uri="{FF2B5EF4-FFF2-40B4-BE49-F238E27FC236}">
                <a16:creationId xmlns:a16="http://schemas.microsoft.com/office/drawing/2014/main" id="{39128EA4-23E7-4953-8ABB-14CD9439E6E9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428303" y="3346587"/>
            <a:ext cx="7772400" cy="792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2800" dirty="0">
                <a:effectLst/>
                <a:ea typeface="ＭＳ Ｐゴシック" charset="-128"/>
              </a:rPr>
              <a:t>I GAS CRIOGENICI IN ENOLOGIA (22-6-21)</a:t>
            </a:r>
            <a:endParaRPr lang="it-IT" altLang="it-IT" sz="2800" dirty="0">
              <a:effectLst/>
            </a:endParaRP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E6D7EE44-36EB-4AA4-A2C1-C4072267EF3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653705" y="1676384"/>
            <a:ext cx="8496943" cy="919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defRPr/>
            </a:pPr>
            <a:r>
              <a:rPr lang="it-IT" altLang="it-IT" sz="2400" b="1" kern="1200" dirty="0">
                <a:ea typeface="ＭＳ Ｐゴシック" charset="-128"/>
                <a:cs typeface="+mn-cs"/>
              </a:rPr>
              <a:t>Vincenzo GERBI</a:t>
            </a:r>
          </a:p>
          <a:p>
            <a:pPr algn="just">
              <a:lnSpc>
                <a:spcPct val="150000"/>
              </a:lnSpc>
              <a:defRPr/>
            </a:pPr>
            <a:r>
              <a:rPr lang="it-IT" altLang="it-IT" sz="2400" b="1" kern="1200" dirty="0">
                <a:ea typeface="ＭＳ Ｐゴシック" charset="-128"/>
                <a:cs typeface="+mn-cs"/>
              </a:rPr>
              <a:t>Ivana GRIBAUDO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it-IT" altLang="it-IT" sz="2000" dirty="0">
              <a:effectLst/>
              <a:ea typeface="ＭＳ Ｐゴシック" panose="020B0600070205080204" pitchFamily="34" charset="-128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4D5BDC3-F7AF-491D-AAFA-4BD5C1935665}"/>
              </a:ext>
            </a:extLst>
          </p:cNvPr>
          <p:cNvSpPr txBox="1"/>
          <p:nvPr/>
        </p:nvSpPr>
        <p:spPr>
          <a:xfrm>
            <a:off x="2476204" y="6654497"/>
            <a:ext cx="9078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Se il link non funziona con Chrome, provare con BING o altro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BC34EF2-4750-3CEA-351F-FE849941A103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-324544" y="883371"/>
            <a:ext cx="9000999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MS PGothic" panose="020B0600070205080204" pitchFamily="34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ea typeface="MS PGothic" panose="020B0600070205080204" pitchFamily="34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ea typeface="MS PGothic" panose="020B0600070205080204" pitchFamily="34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ea typeface="MS PGothic" panose="020B0600070205080204" pitchFamily="34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ea typeface="MS PGothic" panose="020B0600070205080204" pitchFamily="34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defRPr>
            </a:lvl9pPr>
          </a:lstStyle>
          <a:p>
            <a:r>
              <a:rPr lang="it-IT" altLang="it-IT" sz="2800" kern="0" dirty="0">
                <a:effectLst/>
                <a:ea typeface="ＭＳ Ｐゴシック" charset="-128"/>
              </a:rPr>
              <a:t>I NUOVI VIGNETI RESISTENTI </a:t>
            </a:r>
          </a:p>
          <a:p>
            <a:r>
              <a:rPr lang="it-IT" altLang="it-IT" sz="2800" kern="0" dirty="0">
                <a:effectLst/>
                <a:ea typeface="ＭＳ Ｐゴシック" charset="-128"/>
              </a:rPr>
              <a:t>TRA PROMESSE E DUBBI    (20-4-21)</a:t>
            </a:r>
            <a:endParaRPr lang="it-IT" altLang="it-IT" sz="2800" kern="0" dirty="0">
              <a:effectLst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8F866B8-B26F-C61A-E84E-C646F9C23C14}"/>
              </a:ext>
            </a:extLst>
          </p:cNvPr>
          <p:cNvSpPr txBox="1"/>
          <p:nvPr/>
        </p:nvSpPr>
        <p:spPr>
          <a:xfrm>
            <a:off x="2420389" y="4108082"/>
            <a:ext cx="5780314" cy="1222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it-IT" altLang="it-IT" dirty="0" err="1">
                <a:latin typeface="+mn-lt"/>
                <a:ea typeface="ＭＳ Ｐゴシック" charset="-128"/>
              </a:rPr>
              <a:t>Maurizo</a:t>
            </a:r>
            <a:r>
              <a:rPr lang="it-IT" altLang="it-IT" dirty="0">
                <a:latin typeface="+mn-lt"/>
                <a:ea typeface="ＭＳ Ｐゴシック" charset="-128"/>
              </a:rPr>
              <a:t> FRATI e </a:t>
            </a:r>
            <a:r>
              <a:rPr lang="it-IT" altLang="it-IT" dirty="0" err="1">
                <a:latin typeface="+mn-lt"/>
                <a:ea typeface="ＭＳ Ｐゴシック" charset="-128"/>
              </a:rPr>
              <a:t>Pierstefano</a:t>
            </a:r>
            <a:r>
              <a:rPr lang="it-IT" altLang="it-IT" dirty="0">
                <a:latin typeface="+mn-lt"/>
                <a:ea typeface="ＭＳ Ｐゴシック" charset="-128"/>
              </a:rPr>
              <a:t> BERTA, 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it-IT" altLang="it-IT" dirty="0">
                <a:latin typeface="+mn-lt"/>
                <a:ea typeface="ＭＳ Ｐゴシック" charset="-128"/>
              </a:rPr>
              <a:t>Giusi MAINARDI</a:t>
            </a:r>
          </a:p>
        </p:txBody>
      </p:sp>
    </p:spTree>
    <p:extLst>
      <p:ext uri="{BB962C8B-B14F-4D97-AF65-F5344CB8AC3E}">
        <p14:creationId xmlns:p14="http://schemas.microsoft.com/office/powerpoint/2010/main" val="1290532083"/>
      </p:ext>
    </p:extLst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>
            <a:extLst>
              <a:ext uri="{FF2B5EF4-FFF2-40B4-BE49-F238E27FC236}">
                <a16:creationId xmlns:a16="http://schemas.microsoft.com/office/drawing/2014/main" id="{39128EA4-23E7-4953-8ABB-14CD9439E6E9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790575" y="836613"/>
            <a:ext cx="7772400" cy="792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2800" dirty="0">
                <a:effectLst/>
                <a:ea typeface="ＭＳ Ｐゴシック" charset="-128"/>
              </a:rPr>
              <a:t>"PENSIERI E PAROLE SUL VINO”</a:t>
            </a:r>
            <a:br>
              <a:rPr lang="it-IT" altLang="it-IT" sz="2800" dirty="0">
                <a:effectLst/>
                <a:ea typeface="ＭＳ Ｐゴシック" charset="-128"/>
              </a:rPr>
            </a:br>
            <a:r>
              <a:rPr lang="it-IT" altLang="it-IT" sz="2800" dirty="0">
                <a:effectLst/>
                <a:ea typeface="ＭＳ Ｐゴシック" charset="-128"/>
              </a:rPr>
              <a:t> IN RICORDO DI MORENO SOSTER</a:t>
            </a:r>
            <a:br>
              <a:rPr lang="it-IT" altLang="it-IT" sz="2800" dirty="0">
                <a:effectLst/>
                <a:ea typeface="ＭＳ Ｐゴシック" charset="-128"/>
              </a:rPr>
            </a:br>
            <a:r>
              <a:rPr lang="it-IT" altLang="it-IT" sz="2800" dirty="0">
                <a:effectLst/>
                <a:ea typeface="ＭＳ Ｐゴシック" charset="-128"/>
              </a:rPr>
              <a:t>(13-12-21)</a:t>
            </a:r>
            <a:endParaRPr lang="it-IT" altLang="it-IT" sz="2800" dirty="0">
              <a:effectLst/>
            </a:endParaRP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E6D7EE44-36EB-4AA4-A2C1-C4072267EF3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1386" y="1593850"/>
            <a:ext cx="8496943" cy="44275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defRPr/>
            </a:pPr>
            <a:r>
              <a:rPr lang="it-IT" altLang="it-IT" sz="2400" b="1" dirty="0">
                <a:effectLst/>
                <a:ea typeface="ＭＳ Ｐゴシック" charset="-128"/>
              </a:rPr>
              <a:t>Giusi MAINARDI</a:t>
            </a:r>
            <a:endParaRPr lang="it-IT" altLang="it-IT" sz="2400" dirty="0">
              <a:effectLst/>
              <a:ea typeface="ＭＳ Ｐゴシック" charset="-128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it-IT" altLang="it-IT" sz="2000" dirty="0">
              <a:effectLst/>
              <a:ea typeface="ＭＳ Ｐゴシック" panose="020B0600070205080204" pitchFamily="34" charset="-128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2AC996A-5D6B-94F2-C66B-828295C69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0449"/>
            <a:ext cx="5353596" cy="457606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070230E-E9EC-20A1-25E7-8C39D3B77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2430462"/>
            <a:ext cx="6124178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78436"/>
      </p:ext>
    </p:extLst>
  </p:cSld>
  <p:clrMapOvr>
    <a:masterClrMapping/>
  </p:clrMapOvr>
  <p:transition>
    <p:wipe dir="d"/>
  </p:transition>
</p:sld>
</file>

<file path=ppt/theme/theme1.xml><?xml version="1.0" encoding="utf-8"?>
<a:theme xmlns:a="http://schemas.openxmlformats.org/drawingml/2006/main" name="PRES_GIO">
  <a:themeElements>
    <a:clrScheme name="PRES_GIO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EC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E2F4FF"/>
      </a:accent5>
      <a:accent6>
        <a:srgbClr val="2D2D8A"/>
      </a:accent6>
      <a:hlink>
        <a:srgbClr val="6600FF"/>
      </a:hlink>
      <a:folHlink>
        <a:srgbClr val="009900"/>
      </a:folHlink>
    </a:clrScheme>
    <a:fontScheme name="PRES_GIO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RES_GIO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_GIO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_GIO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_GIO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_GIO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_GIO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_GIO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_GIO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_GIO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8987</TotalTime>
  <Words>1779</Words>
  <Application>Microsoft Office PowerPoint</Application>
  <PresentationFormat>Presentazione su schermo (4:3)</PresentationFormat>
  <Paragraphs>202</Paragraphs>
  <Slides>39</Slides>
  <Notes>34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39</vt:i4>
      </vt:variant>
    </vt:vector>
  </HeadingPairs>
  <TitlesOfParts>
    <vt:vector size="49" baseType="lpstr">
      <vt:lpstr>Arial</vt:lpstr>
      <vt:lpstr>Calibri</vt:lpstr>
      <vt:lpstr>Calibri Light</vt:lpstr>
      <vt:lpstr>Garamond</vt:lpstr>
      <vt:lpstr>Times New Roman</vt:lpstr>
      <vt:lpstr>Wingdings</vt:lpstr>
      <vt:lpstr>PRES_GIO</vt:lpstr>
      <vt:lpstr>Personalizza struttura</vt:lpstr>
      <vt:lpstr>1_Personalizza struttura</vt:lpstr>
      <vt:lpstr>2_Personalizza struttura</vt:lpstr>
      <vt:lpstr>Presentazione standard di PowerPoint</vt:lpstr>
      <vt:lpstr>INAUGURAZIONE  DEL 237°ANNO ACCADEMICO  DELL’ACCADEMIA DI AGRICOLTURA DI TORINO</vt:lpstr>
      <vt:lpstr>RICORDIAMO</vt:lpstr>
      <vt:lpstr>LA GESTIONE DELLA RISORSA IDRICA IN AGRICOLTURA: UN QUADRO SEMPRE PIÙ COMPLESSO (21-1-21)</vt:lpstr>
      <vt:lpstr>CASTANICOLTURA E CAMBIAMENTI CLIMATICI: QUALE EVOLUZIONE PER IL PAESAGGIO E L’AGRICOLTURA MONTANA (17-2-21)</vt:lpstr>
      <vt:lpstr>FITOPATIE FORESTALI E PANDEMIE (18-3-21)</vt:lpstr>
      <vt:lpstr>RIFIUTI RADIOATTIVI: DEPOSITO NAZIONALE E PARCO TECNOLOGICO (24-2-21)</vt:lpstr>
      <vt:lpstr>I GAS CRIOGENICI IN ENOLOGIA (22-6-21)</vt:lpstr>
      <vt:lpstr>"PENSIERI E PAROLE SUL VINO”  IN RICORDO DI MORENO SOSTER (13-12-21)</vt:lpstr>
      <vt:lpstr>FUTURO DELLA DIAGNOSI E DEL MONITORAGGIO DEI PATOGENI DELLE PIANTE(12-5-21)</vt:lpstr>
      <vt:lpstr>ASPARAGO DI SANTENA: GERMOGLIO DI TRADIZIONI E DI INNOVAZIONI SIN DAI TEMPI DI CAVOUR (7-4-21)</vt:lpstr>
      <vt:lpstr>LA NOTTE DEGLI ARCHIVI    (4-6-21)</vt:lpstr>
      <vt:lpstr>PROGETTO “SERIA” - SERVIZI OPERATIVI PER LA PRODUZIONE AGRICOLA INTEGRATA E BIOLOGICA E LA MODELLISTICA METEOROLOGICA PREVISIONALE (5-10-21)</vt:lpstr>
      <vt:lpstr>NUOVI MODELLI DI SIMULAZIONE: DALLA DIFFUSIONE DELLA COVID ALL’AGRICOLTURA DI PRECISIONE</vt:lpstr>
      <vt:lpstr>UNA PARTICOLARE PRODUZIONE ZOOTECNICA: I BIOMATERIALI DI ORIGINE ANIMALE </vt:lpstr>
      <vt:lpstr>Seduta congiunta delle Accademie torinesi (1-12-21)</vt:lpstr>
      <vt:lpstr>STORIA DI LUIGI ARNULFO ESPORTATORE DI BAROLO NEGLI USA NELL’OTTOCENTO </vt:lpstr>
      <vt:lpstr>IL PATRIMONIO CULTIVARIETALE ORTICOLO DELL’ASTIGIANO</vt:lpstr>
      <vt:lpstr>OLTRE IL LOISIR. RESIDENZE REALI SABAUDE NOBILIARI TRA ESPERIENZE DI ALLEVAMENTO, DI PRODUZIONI AGROALIMENTARI E INNOVAZIONI (13-9-21)</vt:lpstr>
      <vt:lpstr>LA FORMA DEL VINO, L’ANIMA DEL TERRITORIO </vt:lpstr>
      <vt:lpstr>OLTRE IL GIARDINO (15-5-21  15-5-22) Miradolo</vt:lpstr>
      <vt:lpstr>GRUPPI DI STUDIO </vt:lpstr>
      <vt:lpstr>PROGETTO MIPAAF CONCLUSO</vt:lpstr>
      <vt:lpstr>PROGETTI  IN  PROGRESS</vt:lpstr>
      <vt:lpstr>PROGETTI  IN  PROGRESS - VEZZOLANO</vt:lpstr>
      <vt:lpstr>PROGETTI  IN  PROGRESS</vt:lpstr>
      <vt:lpstr>PUBBLICAZIONI  DI NOSTRI AFFILIATI </vt:lpstr>
      <vt:lpstr>SOCIAL NETWORK</vt:lpstr>
      <vt:lpstr>COLLABORAZIONI ACCADEMICHE E CULTURALI </vt:lpstr>
      <vt:lpstr>COLLABORAZIONI ACCADEMICHE E CULTURALI </vt:lpstr>
      <vt:lpstr>SOSTENITORI </vt:lpstr>
      <vt:lpstr>CONSIGLIO DIRETTIVO  al 31.12.2021  </vt:lpstr>
      <vt:lpstr>Presentazione standard di PowerPoint</vt:lpstr>
      <vt:lpstr>SOCIO ONORARIO  2022 </vt:lpstr>
      <vt:lpstr>SOCI ORDINARI 2022 </vt:lpstr>
      <vt:lpstr>SOCI CORRISPONDENTI  2022 </vt:lpstr>
      <vt:lpstr>SOCI EMERITI 2022 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Accademia</dc:creator>
  <cp:lastModifiedBy>Giorgio Masoero</cp:lastModifiedBy>
  <cp:revision>616</cp:revision>
  <cp:lastPrinted>2017-02-21T11:16:37Z</cp:lastPrinted>
  <dcterms:created xsi:type="dcterms:W3CDTF">2011-11-15T12:06:38Z</dcterms:created>
  <dcterms:modified xsi:type="dcterms:W3CDTF">2022-06-27T20:00:45Z</dcterms:modified>
</cp:coreProperties>
</file>