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310" r:id="rId3"/>
    <p:sldId id="305" r:id="rId4"/>
    <p:sldId id="311" r:id="rId5"/>
    <p:sldId id="326" r:id="rId6"/>
    <p:sldId id="312" r:id="rId7"/>
    <p:sldId id="292" r:id="rId8"/>
    <p:sldId id="327" r:id="rId9"/>
    <p:sldId id="315" r:id="rId10"/>
    <p:sldId id="316" r:id="rId11"/>
    <p:sldId id="318" r:id="rId12"/>
    <p:sldId id="317" r:id="rId13"/>
    <p:sldId id="319" r:id="rId14"/>
    <p:sldId id="308" r:id="rId15"/>
    <p:sldId id="303" r:id="rId16"/>
    <p:sldId id="301" r:id="rId17"/>
    <p:sldId id="328" r:id="rId18"/>
    <p:sldId id="321" r:id="rId19"/>
    <p:sldId id="324" r:id="rId20"/>
    <p:sldId id="329" r:id="rId21"/>
    <p:sldId id="330" r:id="rId22"/>
    <p:sldId id="322" r:id="rId23"/>
    <p:sldId id="323" r:id="rId24"/>
    <p:sldId id="282" r:id="rId25"/>
    <p:sldId id="281" r:id="rId26"/>
    <p:sldId id="283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6600"/>
    <a:srgbClr val="003300"/>
    <a:srgbClr val="FFDBB7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Import in volume dell'Italia da Ukraina e Russia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Foglio1!$C$12:$C$14</c:f>
              <c:strCache>
                <c:ptCount val="3"/>
                <c:pt idx="0">
                  <c:v>Olio di girasole</c:v>
                </c:pt>
                <c:pt idx="1">
                  <c:v>Grano</c:v>
                </c:pt>
                <c:pt idx="2">
                  <c:v>Mais</c:v>
                </c:pt>
              </c:strCache>
            </c:strRef>
          </c:cat>
          <c:val>
            <c:numRef>
              <c:f>Foglio1!$D$12:$D$14</c:f>
              <c:numCache>
                <c:formatCode>General</c:formatCode>
                <c:ptCount val="3"/>
                <c:pt idx="0">
                  <c:v>60</c:v>
                </c:pt>
                <c:pt idx="1">
                  <c:v>3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9-4587-8EA6-A4B8FF9D70C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071470431"/>
        <c:axId val="1071474591"/>
      </c:barChart>
      <c:catAx>
        <c:axId val="1071470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71474591"/>
        <c:crosses val="autoZero"/>
        <c:auto val="1"/>
        <c:lblAlgn val="ctr"/>
        <c:lblOffset val="100"/>
        <c:noMultiLvlLbl val="0"/>
      </c:catAx>
      <c:valAx>
        <c:axId val="1071474591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714704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C39B-88E5-4D74-8498-63B8DAB404B2}" type="datetimeFigureOut">
              <a:rPr lang="it-IT" smtClean="0"/>
              <a:t>29/06/2022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4703-84EA-4CC4-A197-CC791E5943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48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C39B-88E5-4D74-8498-63B8DAB404B2}" type="datetimeFigureOut">
              <a:rPr lang="it-IT" smtClean="0"/>
              <a:t>29/06/2022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4703-84EA-4CC4-A197-CC791E5943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46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C39B-88E5-4D74-8498-63B8DAB404B2}" type="datetimeFigureOut">
              <a:rPr lang="it-IT" smtClean="0"/>
              <a:t>29/06/2022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4703-84EA-4CC4-A197-CC791E5943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430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96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C39B-88E5-4D74-8498-63B8DAB404B2}" type="datetimeFigureOut">
              <a:rPr lang="it-IT" smtClean="0"/>
              <a:t>29/06/2022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4703-84EA-4CC4-A197-CC791E5943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06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C39B-88E5-4D74-8498-63B8DAB404B2}" type="datetimeFigureOut">
              <a:rPr lang="it-IT" smtClean="0"/>
              <a:t>29/06/2022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4703-84EA-4CC4-A197-CC791E5943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108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C39B-88E5-4D74-8498-63B8DAB404B2}" type="datetimeFigureOut">
              <a:rPr lang="it-IT" smtClean="0"/>
              <a:t>29/06/2022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4703-84EA-4CC4-A197-CC791E5943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63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C39B-88E5-4D74-8498-63B8DAB404B2}" type="datetimeFigureOut">
              <a:rPr lang="it-IT" smtClean="0"/>
              <a:t>29/06/2022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4703-84EA-4CC4-A197-CC791E5943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93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C39B-88E5-4D74-8498-63B8DAB404B2}" type="datetimeFigureOut">
              <a:rPr lang="it-IT" smtClean="0"/>
              <a:t>29/06/2022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4703-84EA-4CC4-A197-CC791E5943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872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C39B-88E5-4D74-8498-63B8DAB404B2}" type="datetimeFigureOut">
              <a:rPr lang="it-IT" smtClean="0"/>
              <a:t>29/06/2022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4703-84EA-4CC4-A197-CC791E5943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252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C39B-88E5-4D74-8498-63B8DAB404B2}" type="datetimeFigureOut">
              <a:rPr lang="it-IT" smtClean="0"/>
              <a:t>29/06/2022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4703-84EA-4CC4-A197-CC791E5943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76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C39B-88E5-4D74-8498-63B8DAB404B2}" type="datetimeFigureOut">
              <a:rPr lang="it-IT" smtClean="0"/>
              <a:t>29/06/2022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4703-84EA-4CC4-A197-CC791E5943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60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CC39B-88E5-4D74-8498-63B8DAB404B2}" type="datetimeFigureOut">
              <a:rPr lang="it-IT" smtClean="0"/>
              <a:t>29/06/2022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64703-84EA-4CC4-A197-CC791E5943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33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2.jp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5.jpeg"/><Relationship Id="rId2" Type="http://schemas.openxmlformats.org/officeDocument/2006/relationships/image" Target="../media/image28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32.png"/><Relationship Id="rId5" Type="http://schemas.openxmlformats.org/officeDocument/2006/relationships/image" Target="../media/image3.jpeg"/><Relationship Id="rId15" Type="http://schemas.openxmlformats.org/officeDocument/2006/relationships/image" Target="../media/image16.jpeg"/><Relationship Id="rId10" Type="http://schemas.openxmlformats.org/officeDocument/2006/relationships/image" Target="../media/image41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5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jpeg"/><Relationship Id="rId7" Type="http://schemas.openxmlformats.org/officeDocument/2006/relationships/image" Target="../media/image5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11" Type="http://schemas.openxmlformats.org/officeDocument/2006/relationships/image" Target="../media/image13.jpeg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45.jpeg"/><Relationship Id="rId9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7.png"/><Relationship Id="rId3" Type="http://schemas.openxmlformats.org/officeDocument/2006/relationships/image" Target="../media/image55.emf"/><Relationship Id="rId7" Type="http://schemas.openxmlformats.org/officeDocument/2006/relationships/image" Target="../media/image54.jpeg"/><Relationship Id="rId12" Type="http://schemas.openxmlformats.org/officeDocument/2006/relationships/image" Target="../media/image5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13.jpeg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15.jpeg"/><Relationship Id="rId9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gif"/><Relationship Id="rId4" Type="http://schemas.openxmlformats.org/officeDocument/2006/relationships/image" Target="../media/image6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6.jpe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" Type="http://schemas.openxmlformats.org/officeDocument/2006/relationships/image" Target="../media/image15.jpe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emf"/><Relationship Id="rId5" Type="http://schemas.openxmlformats.org/officeDocument/2006/relationships/image" Target="../media/image62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6.jpeg"/><Relationship Id="rId7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6.jpe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" Type="http://schemas.openxmlformats.org/officeDocument/2006/relationships/image" Target="../media/image15.jpe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2.jpe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2.jpe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2.jpe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6.jpe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" Type="http://schemas.openxmlformats.org/officeDocument/2006/relationships/image" Target="../media/image15.jpe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6.jpe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" Type="http://schemas.openxmlformats.org/officeDocument/2006/relationships/image" Target="../media/image15.jpe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5.jpeg"/><Relationship Id="rId5" Type="http://schemas.openxmlformats.org/officeDocument/2006/relationships/image" Target="../media/image4.jpeg"/><Relationship Id="rId10" Type="http://schemas.openxmlformats.org/officeDocument/2006/relationships/image" Target="../media/image21.emf"/><Relationship Id="rId4" Type="http://schemas.openxmlformats.org/officeDocument/2006/relationships/image" Target="../media/image3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6.jpe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" Type="http://schemas.openxmlformats.org/officeDocument/2006/relationships/image" Target="../media/image15.jpe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15.jpeg"/><Relationship Id="rId3" Type="http://schemas.openxmlformats.org/officeDocument/2006/relationships/image" Target="../media/image23.png"/><Relationship Id="rId21" Type="http://schemas.openxmlformats.org/officeDocument/2006/relationships/image" Target="../media/image40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emf"/><Relationship Id="rId19" Type="http://schemas.openxmlformats.org/officeDocument/2006/relationships/image" Target="../media/image38.emf"/><Relationship Id="rId4" Type="http://schemas.openxmlformats.org/officeDocument/2006/relationships/image" Target="../media/image24.png"/><Relationship Id="rId9" Type="http://schemas.openxmlformats.org/officeDocument/2006/relationships/image" Target="../media/image29.emf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/>
          <p:cNvGrpSpPr/>
          <p:nvPr/>
        </p:nvGrpSpPr>
        <p:grpSpPr>
          <a:xfrm>
            <a:off x="73152" y="91966"/>
            <a:ext cx="12078567" cy="1756929"/>
            <a:chOff x="126698" y="1332240"/>
            <a:chExt cx="11837284" cy="1592704"/>
          </a:xfrm>
        </p:grpSpPr>
        <p:grpSp>
          <p:nvGrpSpPr>
            <p:cNvPr id="21" name="Group 3084"/>
            <p:cNvGrpSpPr>
              <a:grpSpLocks/>
            </p:cNvGrpSpPr>
            <p:nvPr/>
          </p:nvGrpSpPr>
          <p:grpSpPr bwMode="auto">
            <a:xfrm>
              <a:off x="3575720" y="1340768"/>
              <a:ext cx="5237956" cy="1584176"/>
              <a:chOff x="1296" y="3120"/>
              <a:chExt cx="3120" cy="1104"/>
            </a:xfrm>
          </p:grpSpPr>
          <p:pic>
            <p:nvPicPr>
              <p:cNvPr id="29" name="Picture 3085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contrast="12000"/>
              </a:blip>
              <a:srcRect/>
              <a:stretch>
                <a:fillRect/>
              </a:stretch>
            </p:blipFill>
            <p:spPr bwMode="auto">
              <a:xfrm>
                <a:off x="1344" y="3120"/>
                <a:ext cx="2940" cy="1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0" name="Rectangle 3086"/>
              <p:cNvSpPr>
                <a:spLocks noChangeArrowheads="1"/>
              </p:cNvSpPr>
              <p:nvPr/>
            </p:nvSpPr>
            <p:spPr bwMode="auto">
              <a:xfrm>
                <a:off x="1296" y="3648"/>
                <a:ext cx="3120" cy="57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2" name="Gruppo 21"/>
            <p:cNvGrpSpPr/>
            <p:nvPr/>
          </p:nvGrpSpPr>
          <p:grpSpPr>
            <a:xfrm>
              <a:off x="126698" y="1332240"/>
              <a:ext cx="11837284" cy="776492"/>
              <a:chOff x="126698" y="1332240"/>
              <a:chExt cx="11837284" cy="776492"/>
            </a:xfrm>
          </p:grpSpPr>
          <p:pic>
            <p:nvPicPr>
              <p:cNvPr id="23" name="Immagine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29760" y="1345457"/>
                <a:ext cx="1434222" cy="752966"/>
              </a:xfrm>
              <a:prstGeom prst="rect">
                <a:avLst/>
              </a:prstGeom>
            </p:spPr>
          </p:pic>
          <p:pic>
            <p:nvPicPr>
              <p:cNvPr id="24" name="Picture 2" descr="Risultati immagini per cascina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7337" y="1340766"/>
                <a:ext cx="1029184" cy="761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6" descr="Risultati immagini per colza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9876" y="1340767"/>
                <a:ext cx="1201457" cy="7679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Risultati immagini per silos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8062" y="1332240"/>
                <a:ext cx="1186878" cy="7576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9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348" y="1340768"/>
                <a:ext cx="1275388" cy="757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Immagine 2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698" y="1332241"/>
                <a:ext cx="1133245" cy="755497"/>
              </a:xfrm>
              <a:prstGeom prst="rect">
                <a:avLst/>
              </a:prstGeom>
            </p:spPr>
          </p:pic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D08BED6A-2E5F-0146-9B7F-0A780977A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7" y="811092"/>
            <a:ext cx="9328085" cy="2387600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Quale </a:t>
            </a:r>
            <a:r>
              <a:rPr lang="it-IT" sz="4000" b="1" dirty="0">
                <a:latin typeface="Verdana" panose="020B0604030504040204" pitchFamily="34" charset="0"/>
                <a:ea typeface="Verdana" panose="020B0604030504040204" pitchFamily="34" charset="0"/>
              </a:rPr>
              <a:t>agricoltura per le </a:t>
            </a:r>
            <a:r>
              <a:rPr lang="it-IT" sz="4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sfide </a:t>
            </a:r>
            <a:br>
              <a:rPr lang="it-IT" sz="40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4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di oggi</a:t>
            </a:r>
            <a:endParaRPr lang="it-IT" sz="4000" b="1" dirty="0">
              <a:latin typeface="Advent Pro Medium" panose="02000506040000020004" pitchFamily="2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703426-DF59-3C40-8802-BBA060CDA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3744" y="3601723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it-IT" sz="2000" dirty="0" smtClean="0">
                <a:latin typeface="Advent Pro Medium" panose="02000506040000020004" pitchFamily="2" charset="0"/>
              </a:rPr>
              <a:t>Accademia di Agricoltura di Torino</a:t>
            </a:r>
          </a:p>
          <a:p>
            <a:r>
              <a:rPr lang="it-IT" sz="2000" dirty="0" smtClean="0">
                <a:latin typeface="Advent Pro Medium" panose="02000506040000020004" pitchFamily="2" charset="0"/>
              </a:rPr>
              <a:t>INAUGURAZIONE 237°ANNO </a:t>
            </a:r>
            <a:r>
              <a:rPr lang="it-IT" sz="2000" dirty="0">
                <a:latin typeface="Advent Pro Medium" panose="02000506040000020004" pitchFamily="2" charset="0"/>
              </a:rPr>
              <a:t>ACCADEMICO</a:t>
            </a:r>
          </a:p>
          <a:p>
            <a:r>
              <a:rPr lang="it-IT" sz="2000" dirty="0" smtClean="0">
                <a:latin typeface="Advent Pro Medium" panose="02000506040000020004" pitchFamily="2" charset="0"/>
              </a:rPr>
              <a:t>Agroalimentare </a:t>
            </a:r>
            <a:r>
              <a:rPr lang="it-IT" sz="2000" dirty="0">
                <a:latin typeface="Advent Pro Medium" panose="02000506040000020004" pitchFamily="2" charset="0"/>
              </a:rPr>
              <a:t>e le sfide di oggi: </a:t>
            </a:r>
            <a:r>
              <a:rPr lang="it-IT" sz="2000" dirty="0" smtClean="0">
                <a:latin typeface="Advent Pro Medium" panose="02000506040000020004" pitchFamily="2" charset="0"/>
              </a:rPr>
              <a:t>energia-ambiente-mercati</a:t>
            </a:r>
          </a:p>
          <a:p>
            <a:r>
              <a:rPr lang="it-IT" sz="2000" dirty="0">
                <a:latin typeface="Advent Pro Medium" panose="02000506040000020004" pitchFamily="2" charset="0"/>
              </a:rPr>
              <a:t>Reggia di </a:t>
            </a:r>
            <a:r>
              <a:rPr lang="it-IT" sz="2000" dirty="0" smtClean="0">
                <a:latin typeface="Advent Pro Medium" panose="02000506040000020004" pitchFamily="2" charset="0"/>
              </a:rPr>
              <a:t>Venaria</a:t>
            </a:r>
          </a:p>
          <a:p>
            <a:r>
              <a:rPr lang="it-IT" sz="2000" dirty="0" smtClean="0">
                <a:latin typeface="Advent Pro Medium" panose="02000506040000020004" pitchFamily="2" charset="0"/>
              </a:rPr>
              <a:t>29 giugno 2022</a:t>
            </a:r>
            <a:endParaRPr lang="it-IT" sz="2000" dirty="0">
              <a:latin typeface="Advent Pro Medium" panose="02000506040000020004" pitchFamily="2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-18351" y="5756357"/>
            <a:ext cx="12210351" cy="1175509"/>
            <a:chOff x="-18351" y="5653265"/>
            <a:chExt cx="12210351" cy="1278602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771692" y="5711844"/>
              <a:ext cx="1408505" cy="1146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501" y="5711844"/>
              <a:ext cx="1754119" cy="116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po 8"/>
            <p:cNvGrpSpPr/>
            <p:nvPr/>
          </p:nvGrpSpPr>
          <p:grpSpPr>
            <a:xfrm>
              <a:off x="-18351" y="5653265"/>
              <a:ext cx="12210351" cy="1278602"/>
              <a:chOff x="82297" y="5524964"/>
              <a:chExt cx="12210351" cy="1379470"/>
            </a:xfrm>
          </p:grpSpPr>
          <p:grpSp>
            <p:nvGrpSpPr>
              <p:cNvPr id="10" name="Gruppo 9"/>
              <p:cNvGrpSpPr/>
              <p:nvPr/>
            </p:nvGrpSpPr>
            <p:grpSpPr>
              <a:xfrm>
                <a:off x="82297" y="5562512"/>
                <a:ext cx="9097703" cy="1341922"/>
                <a:chOff x="82297" y="5562512"/>
                <a:chExt cx="9097703" cy="1341922"/>
              </a:xfrm>
            </p:grpSpPr>
            <p:pic>
              <p:nvPicPr>
                <p:cNvPr id="12" name="Picture 2" descr="http://www.stetoscopio.net/wp-content/uploads/2013/05/farina.jp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2644" y="5632149"/>
                  <a:ext cx="1509952" cy="12722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3" name="Gruppo 19"/>
                <p:cNvGrpSpPr/>
                <p:nvPr/>
              </p:nvGrpSpPr>
              <p:grpSpPr>
                <a:xfrm>
                  <a:off x="82297" y="5562512"/>
                  <a:ext cx="9097703" cy="1302697"/>
                  <a:chOff x="46766" y="5562907"/>
                  <a:chExt cx="9205754" cy="1337619"/>
                </a:xfrm>
              </p:grpSpPr>
              <p:pic>
                <p:nvPicPr>
                  <p:cNvPr id="16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766" y="5580861"/>
                    <a:ext cx="1621743" cy="1304523"/>
                  </a:xfrm>
                  <a:prstGeom prst="rect">
                    <a:avLst/>
                  </a:prstGeom>
                  <a:noFill/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17" name="Picture 12" descr="11279_zootecnia"/>
                  <p:cNvPicPr>
                    <a:picLocks noChangeAspect="1" noChangeArrowheads="1"/>
                  </p:cNvPicPr>
                  <p:nvPr/>
                </p:nvPicPr>
                <p:blipFill>
                  <a:blip r:embed="rId1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06884" y="5580477"/>
                    <a:ext cx="1944217" cy="13200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" name="Picture 10" descr="http://www.foodwewant.org/var/ezwebin_site/storage/images/news/mais-il-paradosso-messicano/10034-1-ita-IT/Mais-il-paradosso-messicano_article_full_p.jp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85730" y="5562907"/>
                    <a:ext cx="1966790" cy="1325225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14" name="Picture 2" descr="http://www1.adnkronos.com/IGN/Assets/Imgs/00_prometeo/acqua_risaia--400x300.jpg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6136" y="5570781"/>
                  <a:ext cx="1752804" cy="13146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8" descr="http://www.summagallicana.it/lessico/f/f%20Triticum%20monococcum%20spiga.jpg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4352" y="5658273"/>
                  <a:ext cx="1050140" cy="12271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1" name="Rectangle 4"/>
              <p:cNvSpPr>
                <a:spLocks noChangeArrowheads="1"/>
              </p:cNvSpPr>
              <p:nvPr/>
            </p:nvSpPr>
            <p:spPr bwMode="auto">
              <a:xfrm>
                <a:off x="100648" y="5524964"/>
                <a:ext cx="12192000" cy="160670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50000">
                    <a:srgbClr val="FFDA65"/>
                  </a:gs>
                  <a:gs pos="100000">
                    <a:srgbClr val="006600"/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cxnSp>
        <p:nvCxnSpPr>
          <p:cNvPr id="31" name="Connettore diritto 30"/>
          <p:cNvCxnSpPr/>
          <p:nvPr/>
        </p:nvCxnSpPr>
        <p:spPr>
          <a:xfrm>
            <a:off x="174000" y="3452760"/>
            <a:ext cx="11844000" cy="33487"/>
          </a:xfrm>
          <a:prstGeom prst="line">
            <a:avLst/>
          </a:prstGeom>
          <a:ln w="57150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magine 33" descr="logo DISAFA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82880" y="1299094"/>
            <a:ext cx="916486" cy="911902"/>
          </a:xfrm>
          <a:prstGeom prst="rect">
            <a:avLst/>
          </a:prstGeom>
        </p:spPr>
      </p:pic>
      <p:pic>
        <p:nvPicPr>
          <p:cNvPr id="32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724" y="1119172"/>
            <a:ext cx="1140281" cy="129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1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739" y="1255369"/>
            <a:ext cx="2254714" cy="1165007"/>
          </a:xfrm>
          <a:prstGeom prst="rect">
            <a:avLst/>
          </a:prstGeom>
        </p:spPr>
      </p:pic>
      <p:grpSp>
        <p:nvGrpSpPr>
          <p:cNvPr id="24" name="Gruppo 23"/>
          <p:cNvGrpSpPr/>
          <p:nvPr/>
        </p:nvGrpSpPr>
        <p:grpSpPr>
          <a:xfrm>
            <a:off x="-4040" y="5911805"/>
            <a:ext cx="12196040" cy="964483"/>
            <a:chOff x="-4040" y="5911805"/>
            <a:chExt cx="12196040" cy="964483"/>
          </a:xfrm>
        </p:grpSpPr>
        <p:grpSp>
          <p:nvGrpSpPr>
            <p:cNvPr id="25" name="Gruppo 24"/>
            <p:cNvGrpSpPr/>
            <p:nvPr/>
          </p:nvGrpSpPr>
          <p:grpSpPr>
            <a:xfrm>
              <a:off x="-4040" y="5981121"/>
              <a:ext cx="12192992" cy="895167"/>
              <a:chOff x="126698" y="1332240"/>
              <a:chExt cx="11871758" cy="780140"/>
            </a:xfrm>
          </p:grpSpPr>
          <p:pic>
            <p:nvPicPr>
              <p:cNvPr id="27" name="Picture 3085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lum contrast="12000"/>
              </a:blip>
              <a:srcRect b="47785"/>
              <a:stretch/>
            </p:blipFill>
            <p:spPr bwMode="auto">
              <a:xfrm>
                <a:off x="3656303" y="1356707"/>
                <a:ext cx="5007912" cy="7529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28" name="Gruppo 27"/>
              <p:cNvGrpSpPr/>
              <p:nvPr/>
            </p:nvGrpSpPr>
            <p:grpSpPr>
              <a:xfrm>
                <a:off x="126698" y="1332240"/>
                <a:ext cx="11871758" cy="780140"/>
                <a:chOff x="126698" y="1332240"/>
                <a:chExt cx="11871758" cy="780140"/>
              </a:xfrm>
            </p:grpSpPr>
            <p:pic>
              <p:nvPicPr>
                <p:cNvPr id="29" name="Immagine 2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529760" y="1345458"/>
                  <a:ext cx="1468696" cy="766922"/>
                </a:xfrm>
                <a:prstGeom prst="rect">
                  <a:avLst/>
                </a:prstGeom>
              </p:spPr>
            </p:pic>
            <p:pic>
              <p:nvPicPr>
                <p:cNvPr id="30" name="Picture 2" descr="Risultati immagini per cascina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47337" y="1340766"/>
                  <a:ext cx="1024817" cy="7669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6" descr="Risultati immagini per colza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59876" y="1340767"/>
                  <a:ext cx="1201457" cy="7679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4" descr="Risultati immagini per silos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58061" y="1332240"/>
                  <a:ext cx="1201403" cy="7669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9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4347" y="1340768"/>
                  <a:ext cx="1290999" cy="766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Immagine 3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6698" y="1332240"/>
                  <a:ext cx="1150382" cy="766922"/>
                </a:xfrm>
                <a:prstGeom prst="rect">
                  <a:avLst/>
                </a:prstGeom>
              </p:spPr>
            </p:pic>
          </p:grpSp>
        </p:grpSp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0" y="5911805"/>
              <a:ext cx="12192000" cy="108000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50000">
                  <a:srgbClr val="FFDA65"/>
                </a:gs>
                <a:gs pos="100000">
                  <a:srgbClr val="0066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59" y="2891213"/>
            <a:ext cx="4218953" cy="2258449"/>
          </a:xfrm>
          <a:prstGeom prst="rect">
            <a:avLst/>
          </a:prstGeom>
        </p:spPr>
      </p:pic>
      <p:sp>
        <p:nvSpPr>
          <p:cNvPr id="316556" name="Rectangle 3212"/>
          <p:cNvSpPr>
            <a:spLocks noChangeArrowheads="1"/>
          </p:cNvSpPr>
          <p:nvPr/>
        </p:nvSpPr>
        <p:spPr bwMode="auto">
          <a:xfrm>
            <a:off x="1785468" y="169439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/>
              <a:t/>
            </a:r>
            <a:br>
              <a:rPr lang="it-IT"/>
            </a:br>
            <a:endParaRPr lang="it-IT"/>
          </a:p>
        </p:txBody>
      </p:sp>
      <p:sp>
        <p:nvSpPr>
          <p:cNvPr id="316567" name="Rectangle 3223"/>
          <p:cNvSpPr>
            <a:spLocks noGrp="1" noChangeArrowheads="1"/>
          </p:cNvSpPr>
          <p:nvPr>
            <p:ph type="title"/>
          </p:nvPr>
        </p:nvSpPr>
        <p:spPr>
          <a:xfrm>
            <a:off x="1697424" y="109470"/>
            <a:ext cx="8888939" cy="1066800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it-IT" sz="34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La crisi geopolitica</a:t>
            </a:r>
            <a:endParaRPr lang="it-IT" sz="34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2" name="Rectangle 3083"/>
          <p:cNvSpPr>
            <a:spLocks noChangeArrowheads="1"/>
          </p:cNvSpPr>
          <p:nvPr/>
        </p:nvSpPr>
        <p:spPr bwMode="auto">
          <a:xfrm>
            <a:off x="24000" y="1038714"/>
            <a:ext cx="12168000" cy="76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chemeClr val="accent2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11"/>
          <a:srcRect t="34928" b="42091"/>
          <a:stretch/>
        </p:blipFill>
        <p:spPr>
          <a:xfrm>
            <a:off x="281485" y="1465867"/>
            <a:ext cx="3431320" cy="408464"/>
          </a:xfrm>
          <a:prstGeom prst="rect">
            <a:avLst/>
          </a:prstGeom>
        </p:spPr>
      </p:pic>
      <p:pic>
        <p:nvPicPr>
          <p:cNvPr id="46" name="Immagine 45" descr="logo DISAFA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2024" y="200011"/>
            <a:ext cx="719400" cy="715802"/>
          </a:xfrm>
          <a:prstGeom prst="rect">
            <a:avLst/>
          </a:prstGeom>
        </p:spPr>
      </p:pic>
      <p:sp>
        <p:nvSpPr>
          <p:cNvPr id="48" name="Rettangolo 47"/>
          <p:cNvSpPr/>
          <p:nvPr/>
        </p:nvSpPr>
        <p:spPr>
          <a:xfrm>
            <a:off x="204252" y="1338210"/>
            <a:ext cx="374844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it-IT" dirty="0"/>
          </a:p>
          <a:p>
            <a:pPr algn="ctr"/>
            <a:r>
              <a:rPr lang="it-IT" dirty="0" smtClean="0"/>
              <a:t>                                                                      </a:t>
            </a:r>
          </a:p>
          <a:p>
            <a:endParaRPr lang="it-IT" sz="800" b="1" dirty="0" smtClean="0"/>
          </a:p>
          <a:p>
            <a:r>
              <a:rPr lang="it-IT" b="1" dirty="0" smtClean="0"/>
              <a:t>Conferenza </a:t>
            </a:r>
            <a:r>
              <a:rPr lang="it-IT" b="1" dirty="0"/>
              <a:t>stampa di Draghi a Kiev: </a:t>
            </a:r>
            <a:endParaRPr lang="it-IT" b="1" dirty="0" smtClean="0"/>
          </a:p>
          <a:p>
            <a:r>
              <a:rPr lang="it-IT" sz="1600" b="1" dirty="0" smtClean="0"/>
              <a:t>«</a:t>
            </a:r>
            <a:r>
              <a:rPr lang="it-IT" sz="1600" b="1" dirty="0"/>
              <a:t>Corridoi sicuri per il trasporto del grano»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5" y="2552733"/>
            <a:ext cx="3552265" cy="259275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87878" y="1844175"/>
            <a:ext cx="36294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200" dirty="0" smtClean="0"/>
              <a:t>16 </a:t>
            </a:r>
            <a:r>
              <a:rPr lang="it-IT" sz="1200" dirty="0" smtClean="0"/>
              <a:t>giugno</a:t>
            </a:r>
            <a:endParaRPr lang="it-IT" sz="1200" dirty="0" smtClean="0"/>
          </a:p>
        </p:txBody>
      </p:sp>
      <p:pic>
        <p:nvPicPr>
          <p:cNvPr id="49" name="Immagine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2359" y="1434300"/>
            <a:ext cx="2430374" cy="755713"/>
          </a:xfrm>
          <a:prstGeom prst="rect">
            <a:avLst/>
          </a:prstGeom>
        </p:spPr>
      </p:pic>
      <p:sp>
        <p:nvSpPr>
          <p:cNvPr id="50" name="Rettangolo 49"/>
          <p:cNvSpPr/>
          <p:nvPr/>
        </p:nvSpPr>
        <p:spPr>
          <a:xfrm>
            <a:off x="3992359" y="2213614"/>
            <a:ext cx="4218953" cy="830997"/>
          </a:xfrm>
          <a:prstGeom prst="rect">
            <a:avLst/>
          </a:prstGeom>
          <a:solidFill>
            <a:srgbClr val="FFDBB7"/>
          </a:solidFill>
          <a:ln>
            <a:solidFill>
              <a:srgbClr val="FFDBB7">
                <a:alpha val="95686"/>
              </a:srgbClr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Arial Black" panose="020B0A04020102020204" pitchFamily="34" charset="0"/>
              </a:rPr>
              <a:t>Draghi con </a:t>
            </a:r>
            <a:r>
              <a:rPr lang="it-IT" sz="1600" dirty="0" err="1">
                <a:latin typeface="Arial Black" panose="020B0A04020102020204" pitchFamily="34" charset="0"/>
              </a:rPr>
              <a:t>Macron</a:t>
            </a:r>
            <a:r>
              <a:rPr lang="it-IT" sz="1600" dirty="0">
                <a:latin typeface="Arial Black" panose="020B0A04020102020204" pitchFamily="34" charset="0"/>
              </a:rPr>
              <a:t> e </a:t>
            </a:r>
            <a:r>
              <a:rPr lang="it-IT" sz="1600" dirty="0" err="1">
                <a:latin typeface="Arial Black" panose="020B0A04020102020204" pitchFamily="34" charset="0"/>
              </a:rPr>
              <a:t>Scholz</a:t>
            </a:r>
            <a:r>
              <a:rPr lang="it-IT" sz="1600" dirty="0">
                <a:latin typeface="Arial Black" panose="020B0A04020102020204" pitchFamily="34" charset="0"/>
              </a:rPr>
              <a:t> a Kiev: l’Italia vuole l’Ucraina nell’Ue, subito corridoi per il </a:t>
            </a:r>
            <a:r>
              <a:rPr lang="it-IT" sz="1600" dirty="0" smtClean="0">
                <a:latin typeface="Arial Black" panose="020B0A04020102020204" pitchFamily="34" charset="0"/>
              </a:rPr>
              <a:t>grano</a:t>
            </a:r>
            <a:endParaRPr lang="it-IT" sz="1600" dirty="0">
              <a:latin typeface="Arial Black" panose="020B0A04020102020204" pitchFamily="34" charset="0"/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6422733" y="1439262"/>
            <a:ext cx="1788579" cy="765064"/>
          </a:xfrm>
          <a:prstGeom prst="rect">
            <a:avLst/>
          </a:prstGeom>
          <a:solidFill>
            <a:srgbClr val="FFDBB7"/>
          </a:solidFill>
          <a:ln>
            <a:solidFill>
              <a:srgbClr val="FFDBB7">
                <a:alpha val="95686"/>
              </a:srgbClr>
            </a:solidFill>
          </a:ln>
        </p:spPr>
        <p:txBody>
          <a:bodyPr wrap="square">
            <a:spAutoFit/>
          </a:bodyPr>
          <a:lstStyle/>
          <a:p>
            <a:endParaRPr lang="it-IT" sz="2000" dirty="0">
              <a:latin typeface="Arial Black" panose="020B0A04020102020204" pitchFamily="34" charset="0"/>
            </a:endParaRPr>
          </a:p>
        </p:txBody>
      </p:sp>
      <p:pic>
        <p:nvPicPr>
          <p:cNvPr id="15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098" y="31339"/>
            <a:ext cx="832999" cy="94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369921" y="2123750"/>
            <a:ext cx="37748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>
                <a:solidFill>
                  <a:srgbClr val="000000"/>
                </a:solidFill>
                <a:latin typeface="Eugenio Serif"/>
              </a:rPr>
              <a:t>Ucraina, i generali turchi a Mosca per trattare ancora sul grano. </a:t>
            </a:r>
            <a:r>
              <a:rPr lang="it-IT" sz="1600" b="1" i="1" dirty="0" smtClean="0">
                <a:solidFill>
                  <a:srgbClr val="000000"/>
                </a:solidFill>
                <a:latin typeface="Eugenio Serif"/>
              </a:rPr>
              <a:t>     Kiev </a:t>
            </a:r>
            <a:r>
              <a:rPr lang="it-IT" sz="1600" b="1" i="1" dirty="0">
                <a:solidFill>
                  <a:srgbClr val="000000"/>
                </a:solidFill>
                <a:latin typeface="Eugenio Serif"/>
              </a:rPr>
              <a:t>frena: “Intesa lontana”</a:t>
            </a:r>
          </a:p>
          <a:p>
            <a:r>
              <a:rPr lang="it-IT" sz="1400" b="1" i="1" dirty="0">
                <a:solidFill>
                  <a:srgbClr val="000000"/>
                </a:solidFill>
                <a:latin typeface="Eugenio Sans Text"/>
              </a:rPr>
              <a:t>dal nostro inviato Corrado Zunino</a:t>
            </a:r>
            <a:endParaRPr lang="it-IT" sz="1400" b="1" i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744375" y="1694395"/>
            <a:ext cx="1124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27 giugno</a:t>
            </a:r>
            <a:endParaRPr lang="it-IT" sz="1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89661" y="3200968"/>
            <a:ext cx="3379426" cy="1944523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6714764" y="1629660"/>
            <a:ext cx="1124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</a:t>
            </a:r>
            <a:r>
              <a:rPr lang="it-IT" sz="1400" dirty="0" smtClean="0"/>
              <a:t>7 giugno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0611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28472" y="374206"/>
            <a:ext cx="9144000" cy="1655762"/>
          </a:xfrm>
        </p:spPr>
        <p:txBody>
          <a:bodyPr>
            <a:normAutofit/>
          </a:bodyPr>
          <a:lstStyle/>
          <a:p>
            <a:r>
              <a:rPr lang="it-IT" sz="3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Guerra ed esportazione di cereali</a:t>
            </a:r>
            <a:endParaRPr lang="it-IT" sz="34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292" y="2037844"/>
            <a:ext cx="5168805" cy="353287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819769" y="5654282"/>
            <a:ext cx="275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Limes, 25 aprile 2022</a:t>
            </a:r>
            <a:endParaRPr lang="it-IT" dirty="0"/>
          </a:p>
        </p:txBody>
      </p:sp>
      <p:pic>
        <p:nvPicPr>
          <p:cNvPr id="7" name="Immagine 6" descr="logo DISAF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024" y="200011"/>
            <a:ext cx="719400" cy="715802"/>
          </a:xfrm>
          <a:prstGeom prst="rect">
            <a:avLst/>
          </a:prstGeom>
        </p:spPr>
      </p:pic>
      <p:cxnSp>
        <p:nvCxnSpPr>
          <p:cNvPr id="8" name="Connettore 1 11"/>
          <p:cNvCxnSpPr/>
          <p:nvPr/>
        </p:nvCxnSpPr>
        <p:spPr>
          <a:xfrm>
            <a:off x="19769" y="1046985"/>
            <a:ext cx="12168000" cy="0"/>
          </a:xfrm>
          <a:prstGeom prst="line">
            <a:avLst/>
          </a:prstGeom>
          <a:ln w="3492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941" y="67915"/>
            <a:ext cx="709156" cy="8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ottotitolo 2"/>
          <p:cNvSpPr txBox="1">
            <a:spLocks/>
          </p:cNvSpPr>
          <p:nvPr/>
        </p:nvSpPr>
        <p:spPr>
          <a:xfrm>
            <a:off x="551724" y="1228013"/>
            <a:ext cx="5565612" cy="988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Effetti della guerra sui campi coltivati</a:t>
            </a:r>
          </a:p>
          <a:p>
            <a:r>
              <a:rPr lang="it-IT" sz="2000" dirty="0" smtClean="0"/>
              <a:t>Somme 1916:                         </a:t>
            </a:r>
            <a:r>
              <a:rPr lang="it-IT" sz="2000" dirty="0" err="1" smtClean="0"/>
              <a:t>Sloviansk</a:t>
            </a:r>
            <a:r>
              <a:rPr lang="it-IT" sz="2000" dirty="0" smtClean="0"/>
              <a:t> (</a:t>
            </a:r>
            <a:r>
              <a:rPr lang="it-IT" sz="2000" dirty="0" err="1" smtClean="0"/>
              <a:t>Donbass</a:t>
            </a:r>
            <a:r>
              <a:rPr lang="it-IT" sz="2000" dirty="0" smtClean="0"/>
              <a:t>) 2022</a:t>
            </a:r>
            <a:endParaRPr lang="it-IT" sz="20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24" y="2037843"/>
            <a:ext cx="5675340" cy="3448557"/>
          </a:xfrm>
          <a:prstGeom prst="rect">
            <a:avLst/>
          </a:prstGeom>
        </p:spPr>
      </p:pic>
      <p:sp>
        <p:nvSpPr>
          <p:cNvPr id="12" name="Sottotitolo 2"/>
          <p:cNvSpPr txBox="1">
            <a:spLocks/>
          </p:cNvSpPr>
          <p:nvPr/>
        </p:nvSpPr>
        <p:spPr>
          <a:xfrm>
            <a:off x="6544233" y="1246709"/>
            <a:ext cx="5324857" cy="988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Effetti della guerra sulle esportazioni</a:t>
            </a:r>
          </a:p>
        </p:txBody>
      </p:sp>
    </p:spTree>
    <p:extLst>
      <p:ext uri="{BB962C8B-B14F-4D97-AF65-F5344CB8AC3E}">
        <p14:creationId xmlns:p14="http://schemas.microsoft.com/office/powerpoint/2010/main" val="10261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1692569" y="164160"/>
            <a:ext cx="8750796" cy="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GB"/>
            </a:defPPr>
            <a:lvl1pPr>
              <a:defRPr sz="3000" b="1" i="1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pPr algn="ctr"/>
            <a:r>
              <a:rPr lang="it-IT" sz="3200" i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Cosa rappresentano Ucraina e Russia </a:t>
            </a:r>
            <a:endParaRPr lang="it-IT" sz="3200" i="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770" y="180561"/>
            <a:ext cx="640080" cy="636879"/>
          </a:xfrm>
          <a:prstGeom prst="rect">
            <a:avLst/>
          </a:prstGeom>
        </p:spPr>
      </p:pic>
      <p:pic>
        <p:nvPicPr>
          <p:cNvPr id="11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941" y="31339"/>
            <a:ext cx="709156" cy="8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1 20"/>
          <p:cNvCxnSpPr/>
          <p:nvPr/>
        </p:nvCxnSpPr>
        <p:spPr>
          <a:xfrm>
            <a:off x="11936" y="836712"/>
            <a:ext cx="121680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/>
          <p:cNvGrpSpPr/>
          <p:nvPr/>
        </p:nvGrpSpPr>
        <p:grpSpPr>
          <a:xfrm>
            <a:off x="381128" y="1120656"/>
            <a:ext cx="5187568" cy="3297205"/>
            <a:chOff x="307976" y="1302697"/>
            <a:chExt cx="4017136" cy="2414555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976" y="1302697"/>
              <a:ext cx="4017136" cy="2414555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3136111" y="1647695"/>
              <a:ext cx="57047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b="1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(%)</a:t>
              </a:r>
              <a:endParaRPr lang="it-IT" sz="1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6204247" y="1120656"/>
            <a:ext cx="5547360" cy="3297205"/>
            <a:chOff x="5033815" y="1311371"/>
            <a:chExt cx="3767229" cy="2380691"/>
          </a:xfrm>
        </p:grpSpPr>
        <p:graphicFrame>
          <p:nvGraphicFramePr>
            <p:cNvPr id="16" name="Grafico 15"/>
            <p:cNvGraphicFramePr>
              <a:graphicFrameLocks/>
            </p:cNvGraphicFramePr>
            <p:nvPr>
              <p:extLst/>
            </p:nvPr>
          </p:nvGraphicFramePr>
          <p:xfrm>
            <a:off x="5033815" y="1311371"/>
            <a:ext cx="3767229" cy="23806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7" name="CasellaDiTesto 16"/>
            <p:cNvSpPr txBox="1"/>
            <p:nvPr/>
          </p:nvSpPr>
          <p:spPr>
            <a:xfrm>
              <a:off x="7122885" y="1556966"/>
              <a:ext cx="57047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b="1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(%)</a:t>
              </a:r>
              <a:endParaRPr lang="it-IT" sz="1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1315616" y="4670632"/>
            <a:ext cx="9265298" cy="1938992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Dall’inizio della crisi </a:t>
            </a:r>
            <a:r>
              <a:rPr lang="it-IT" sz="2000" dirty="0" err="1" smtClean="0">
                <a:latin typeface="Gadugi" panose="020B0502040204020203" pitchFamily="34" charset="0"/>
                <a:ea typeface="Gadugi" panose="020B0502040204020203" pitchFamily="34" charset="0"/>
              </a:rPr>
              <a:t>geopoitica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26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it-IT" sz="2000" dirty="0">
                <a:latin typeface="Gadugi" panose="020B0502040204020203" pitchFamily="34" charset="0"/>
                <a:ea typeface="Gadugi" panose="020B0502040204020203" pitchFamily="34" charset="0"/>
              </a:rPr>
              <a:t>i Paesi 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hanno </a:t>
            </a:r>
            <a:r>
              <a:rPr lang="it-IT" sz="2000" dirty="0">
                <a:latin typeface="Gadugi" panose="020B0502040204020203" pitchFamily="34" charset="0"/>
                <a:ea typeface="Gadugi" panose="020B0502040204020203" pitchFamily="34" charset="0"/>
              </a:rPr>
              <a:t>adottato severe </a:t>
            </a:r>
            <a:r>
              <a:rPr lang="it-IT" sz="2000" b="1" dirty="0">
                <a:latin typeface="Gadugi" panose="020B0502040204020203" pitchFamily="34" charset="0"/>
                <a:ea typeface="Gadugi" panose="020B0502040204020203" pitchFamily="34" charset="0"/>
              </a:rPr>
              <a:t>restrizioni all’export </a:t>
            </a:r>
            <a:r>
              <a:rPr lang="it-IT" sz="2000" dirty="0">
                <a:latin typeface="Gadugi" panose="020B0502040204020203" pitchFamily="34" charset="0"/>
                <a:ea typeface="Gadugi" panose="020B0502040204020203" pitchFamily="34" charset="0"/>
              </a:rPr>
              <a:t>di prodotti agricoli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- </a:t>
            </a:r>
            <a:r>
              <a:rPr lang="it-IT" sz="2000" b="1" dirty="0">
                <a:latin typeface="Gadugi" panose="020B0502040204020203" pitchFamily="34" charset="0"/>
                <a:ea typeface="Gadugi" panose="020B0502040204020203" pitchFamily="34" charset="0"/>
              </a:rPr>
              <a:t>15% 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di cereali e colture </a:t>
            </a:r>
            <a:r>
              <a:rPr lang="it-IT" sz="2000" dirty="0" err="1" smtClean="0">
                <a:latin typeface="Gadugi" panose="020B0502040204020203" pitchFamily="34" charset="0"/>
                <a:ea typeface="Gadugi" panose="020B0502040204020203" pitchFamily="34" charset="0"/>
              </a:rPr>
              <a:t>oleoproteaginose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 immesse nel </a:t>
            </a:r>
            <a:r>
              <a:rPr lang="it-IT" sz="2000" dirty="0">
                <a:latin typeface="Gadugi" panose="020B0502040204020203" pitchFamily="34" charset="0"/>
                <a:ea typeface="Gadugi" panose="020B0502040204020203" pitchFamily="34" charset="0"/>
              </a:rPr>
              <a:t>commercio 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globale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- 20% 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Produzione </a:t>
            </a:r>
            <a:r>
              <a:rPr lang="it-IT" sz="2000" dirty="0" err="1" smtClean="0">
                <a:latin typeface="Gadugi" panose="020B0502040204020203" pitchFamily="34" charset="0"/>
                <a:ea typeface="Gadugi" panose="020B0502040204020203" pitchFamily="34" charset="0"/>
              </a:rPr>
              <a:t>Ukraina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 nel 2022 causa guerra         		</a:t>
            </a:r>
            <a:r>
              <a:rPr lang="it-IT" sz="1200" dirty="0" err="1" smtClean="0">
                <a:latin typeface="Gadugi" panose="020B0502040204020203" pitchFamily="34" charset="0"/>
                <a:ea typeface="Gadugi" panose="020B0502040204020203" pitchFamily="34" charset="0"/>
              </a:rPr>
              <a:t>Economist</a:t>
            </a:r>
            <a:r>
              <a:rPr lang="it-IT" sz="1200" dirty="0" smtClean="0">
                <a:latin typeface="Gadugi" panose="020B0502040204020203" pitchFamily="34" charset="0"/>
                <a:ea typeface="Gadugi" panose="020B0502040204020203" pitchFamily="34" charset="0"/>
              </a:rPr>
              <a:t>, maggio 2022</a:t>
            </a:r>
            <a:endParaRPr lang="it-IT" sz="12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43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91711" y="1027260"/>
            <a:ext cx="6790208" cy="97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lvl="0"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r>
              <a:rPr lang="en-US" b="1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Mais</a:t>
            </a:r>
            <a:endParaRPr lang="en-US" b="1" dirty="0" smtClean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  <a:p>
            <a:pPr lvl="0"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Importazioni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:	  6.0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mln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t 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equivalenti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a 600.000 ha</a:t>
            </a:r>
          </a:p>
          <a:p>
            <a:pPr lvl="0"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  di cui da Russia e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Ukraina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0.9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mln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t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equivalenti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a </a:t>
            </a:r>
            <a:r>
              <a:rPr lang="en-US" b="1" dirty="0" smtClean="0">
                <a:solidFill>
                  <a:srgbClr val="C00000"/>
                </a:solidFill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90.000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ha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491709" y="2367386"/>
            <a:ext cx="6790209" cy="977191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lvl="0"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r>
              <a:rPr lang="en-US" b="1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Grano</a:t>
            </a:r>
            <a:r>
              <a:rPr lang="en-US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tenero</a:t>
            </a:r>
            <a:endParaRPr lang="en-US" b="1" dirty="0" smtClean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  <a:p>
            <a:pPr lvl="0"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Importazioni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:	  5.7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mln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t 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equivalenti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a 1.100.000 ha</a:t>
            </a:r>
          </a:p>
          <a:p>
            <a:pPr lvl="0"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  di cui  da Russia e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Ukraina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 </a:t>
            </a:r>
            <a:r>
              <a:rPr lang="en-US" b="1" dirty="0" smtClean="0">
                <a:solidFill>
                  <a:srgbClr val="C00000"/>
                </a:solidFill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0.2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mln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t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equivalenti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a </a:t>
            </a:r>
            <a:r>
              <a:rPr lang="en-US" b="1" dirty="0" smtClean="0">
                <a:solidFill>
                  <a:srgbClr val="C00000"/>
                </a:solidFill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40.000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ha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2491710" y="3706542"/>
            <a:ext cx="6790209" cy="938719"/>
          </a:xfrm>
          <a:prstGeom prst="rect">
            <a:avLst/>
          </a:prstGeom>
          <a:solidFill>
            <a:srgbClr val="FF9933"/>
          </a:solidFill>
          <a:ln w="28575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lvl="0"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r>
              <a:rPr lang="en-US" b="1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Soia</a:t>
            </a:r>
            <a:r>
              <a:rPr lang="en-US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e </a:t>
            </a:r>
            <a:r>
              <a:rPr lang="en-US" b="1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Girasole</a:t>
            </a:r>
            <a:r>
              <a:rPr lang="en-US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(semi e </a:t>
            </a:r>
            <a:r>
              <a:rPr lang="en-US" b="1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lavorati</a:t>
            </a:r>
            <a:r>
              <a:rPr lang="en-US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)</a:t>
            </a:r>
          </a:p>
          <a:p>
            <a:pPr marL="265113" lvl="0" indent="-265113"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Importazioni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: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soia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      2.4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mln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t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equivalenti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a 660.000 ha              di cui da Russia e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Ukraina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   </a:t>
            </a:r>
            <a:r>
              <a:rPr lang="en-US" b="1" dirty="0" smtClean="0">
                <a:solidFill>
                  <a:srgbClr val="C00000"/>
                </a:solidFill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0.5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mln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t </a:t>
            </a:r>
            <a:r>
              <a:rPr lang="en-US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equivalenti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a </a:t>
            </a:r>
            <a:r>
              <a:rPr lang="en-US" b="1" dirty="0" smtClean="0">
                <a:solidFill>
                  <a:srgbClr val="C00000"/>
                </a:solidFill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160.00</a:t>
            </a:r>
            <a:r>
              <a:rPr lang="en-US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ha</a:t>
            </a:r>
            <a:endParaRPr lang="en-US" dirty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601638" y="5209262"/>
            <a:ext cx="8793956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Alternative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 per la sostituzione delle importazioni da </a:t>
            </a:r>
            <a:r>
              <a:rPr lang="it-IT" sz="2000" dirty="0" err="1" smtClean="0">
                <a:latin typeface="Gadugi" panose="020B0502040204020203" pitchFamily="34" charset="0"/>
                <a:ea typeface="Gadugi" panose="020B0502040204020203" pitchFamily="34" charset="0"/>
              </a:rPr>
              <a:t>Ukraina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 e Russia</a:t>
            </a:r>
          </a:p>
          <a:p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	  - ricorso ad importazioni da </a:t>
            </a:r>
            <a:r>
              <a:rPr lang="it-IT" sz="20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altri areali</a:t>
            </a:r>
          </a:p>
          <a:p>
            <a:r>
              <a:rPr lang="it-IT" sz="2000" dirty="0">
                <a:latin typeface="Gadugi" panose="020B0502040204020203" pitchFamily="34" charset="0"/>
                <a:ea typeface="Gadugi" panose="020B0502040204020203" pitchFamily="34" charset="0"/>
              </a:rPr>
              <a:t>	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  - incremento della </a:t>
            </a:r>
            <a:r>
              <a:rPr lang="it-IT" sz="20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superficie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 coltivata di circa </a:t>
            </a:r>
            <a:r>
              <a:rPr lang="it-IT" sz="2000" b="1" dirty="0" smtClean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300.000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 ha</a:t>
            </a:r>
          </a:p>
          <a:p>
            <a:r>
              <a:rPr lang="it-IT" sz="2000" dirty="0">
                <a:latin typeface="Gadugi" panose="020B0502040204020203" pitchFamily="34" charset="0"/>
                <a:ea typeface="Gadugi" panose="020B0502040204020203" pitchFamily="34" charset="0"/>
              </a:rPr>
              <a:t>	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  - aumento delle </a:t>
            </a:r>
            <a:r>
              <a:rPr lang="it-IT" sz="20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rese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: mais </a:t>
            </a:r>
            <a:r>
              <a:rPr lang="it-IT" sz="2000" b="1" dirty="0" smtClean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15</a:t>
            </a:r>
            <a:r>
              <a:rPr lang="it-IT" sz="2000" dirty="0">
                <a:latin typeface="Gadugi" panose="020B0502040204020203" pitchFamily="34" charset="0"/>
                <a:ea typeface="Gadugi" panose="020B0502040204020203" pitchFamily="34" charset="0"/>
              </a:rPr>
              <a:t>%, grano </a:t>
            </a:r>
            <a:r>
              <a:rPr lang="it-IT" sz="2000" b="1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%; </a:t>
            </a:r>
            <a:r>
              <a:rPr lang="it-IT" sz="2000" dirty="0">
                <a:latin typeface="Gadugi" panose="020B0502040204020203" pitchFamily="34" charset="0"/>
                <a:ea typeface="Gadugi" panose="020B0502040204020203" pitchFamily="34" charset="0"/>
              </a:rPr>
              <a:t>soia </a:t>
            </a:r>
            <a:r>
              <a:rPr lang="it-IT" sz="2000" b="1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35</a:t>
            </a:r>
            <a:r>
              <a:rPr lang="it-IT" sz="2000" dirty="0">
                <a:latin typeface="Gadugi" panose="020B0502040204020203" pitchFamily="34" charset="0"/>
                <a:ea typeface="Gadugi" panose="020B0502040204020203" pitchFamily="34" charset="0"/>
              </a:rPr>
              <a:t>% </a:t>
            </a:r>
            <a:r>
              <a:rPr lang="it-IT" sz="2000" dirty="0" smtClean="0">
                <a:latin typeface="Gadugi" panose="020B0502040204020203" pitchFamily="34" charset="0"/>
                <a:ea typeface="Gadugi" panose="020B0502040204020203" pitchFamily="34" charset="0"/>
              </a:rPr>
              <a:t>	       </a:t>
            </a:r>
            <a:endParaRPr lang="it-IT" sz="2000" dirty="0"/>
          </a:p>
        </p:txBody>
      </p:sp>
      <p:cxnSp>
        <p:nvCxnSpPr>
          <p:cNvPr id="9" name="Connettore 1 20"/>
          <p:cNvCxnSpPr/>
          <p:nvPr/>
        </p:nvCxnSpPr>
        <p:spPr>
          <a:xfrm>
            <a:off x="11936" y="836712"/>
            <a:ext cx="121680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2263112" y="215704"/>
            <a:ext cx="8042176" cy="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GB"/>
            </a:defPPr>
            <a:lvl1pPr>
              <a:defRPr sz="3000" b="1" i="1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pPr algn="ctr"/>
            <a:r>
              <a:rPr lang="it-IT" sz="3400" i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Sostituire l’Ucraina e la Russia </a:t>
            </a:r>
            <a:endParaRPr lang="it-IT" sz="3400" i="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magine 10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770" y="180561"/>
            <a:ext cx="640080" cy="63687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547792" y="1111297"/>
            <a:ext cx="1514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/>
              <a:t>ISMEA, 2022</a:t>
            </a:r>
            <a:endParaRPr lang="it-IT" sz="1600" dirty="0"/>
          </a:p>
        </p:txBody>
      </p:sp>
      <p:pic>
        <p:nvPicPr>
          <p:cNvPr id="12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941" y="31339"/>
            <a:ext cx="709156" cy="8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644" y="897666"/>
            <a:ext cx="909406" cy="12141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b="19780"/>
          <a:stretch/>
        </p:blipFill>
        <p:spPr>
          <a:xfrm>
            <a:off x="1442370" y="2225904"/>
            <a:ext cx="874948" cy="10626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/>
          <a:srcRect l="9643" t="19793" r="6281" b="22554"/>
          <a:stretch/>
        </p:blipFill>
        <p:spPr>
          <a:xfrm>
            <a:off x="762960" y="3674306"/>
            <a:ext cx="819533" cy="84268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1156" y="3674306"/>
            <a:ext cx="821894" cy="882808"/>
          </a:xfrm>
          <a:prstGeom prst="rect">
            <a:avLst/>
          </a:prstGeom>
        </p:spPr>
      </p:pic>
      <p:sp>
        <p:nvSpPr>
          <p:cNvPr id="13" name="Freccia in giù 12"/>
          <p:cNvSpPr/>
          <p:nvPr/>
        </p:nvSpPr>
        <p:spPr>
          <a:xfrm>
            <a:off x="5404104" y="4739505"/>
            <a:ext cx="786384" cy="388300"/>
          </a:xfrm>
          <a:prstGeom prst="downArrow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1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492" y="2125022"/>
            <a:ext cx="6376854" cy="333394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B01DF3-3C6B-4F92-9C90-D229F0059235}"/>
              </a:ext>
            </a:extLst>
          </p:cNvPr>
          <p:cNvSpPr txBox="1"/>
          <p:nvPr/>
        </p:nvSpPr>
        <p:spPr>
          <a:xfrm>
            <a:off x="1512410" y="580268"/>
            <a:ext cx="10252364" cy="2213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2200" b="1" u="sng" dirty="0">
              <a:solidFill>
                <a:srgbClr val="2F5496"/>
              </a:solidFill>
              <a:latin typeface="Gadugi" panose="020B0502040204020203" pitchFamily="34" charset="0"/>
              <a:ea typeface="Menlo Regular"/>
              <a:cs typeface="Calibri Light" panose="020F0302020204030204" pitchFamily="34" charset="0"/>
            </a:endParaRPr>
          </a:p>
          <a:p>
            <a:pPr algn="just">
              <a:lnSpc>
                <a:spcPct val="107000"/>
              </a:lnSpc>
            </a:pPr>
            <a:endParaRPr lang="it-IT" sz="1000" u="sng" dirty="0" smtClean="0">
              <a:solidFill>
                <a:srgbClr val="2F5496"/>
              </a:solidFill>
              <a:effectLst/>
              <a:latin typeface="Gadugi" panose="020B0502040204020203" pitchFamily="34" charset="0"/>
              <a:ea typeface="Menlo Regular"/>
              <a:cs typeface="Calibri Light" panose="020F03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b="1" u="sng" dirty="0" smtClean="0">
                <a:solidFill>
                  <a:srgbClr val="2F5496"/>
                </a:solidFill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Evoluzione 1960:2020 dei seminativi in Italia </a:t>
            </a:r>
            <a:r>
              <a:rPr lang="it-IT" sz="1400" b="1" u="sng" dirty="0" smtClean="0">
                <a:solidFill>
                  <a:srgbClr val="2F5496"/>
                </a:solidFill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(ISTAT)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800" b="1" dirty="0" smtClean="0">
                <a:solidFill>
                  <a:srgbClr val="2F5496"/>
                </a:solidFill>
                <a:effectLst/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Superficie coltivata</a:t>
            </a:r>
            <a:r>
              <a:rPr lang="it-IT" dirty="0">
                <a:solidFill>
                  <a:srgbClr val="2F5496"/>
                </a:solidFill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 &amp;</a:t>
            </a:r>
            <a:r>
              <a:rPr lang="it-IT" dirty="0" smtClean="0">
                <a:solidFill>
                  <a:srgbClr val="2F5496"/>
                </a:solidFill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 </a:t>
            </a:r>
            <a:r>
              <a:rPr lang="it-IT" sz="1800" b="1" dirty="0" smtClean="0">
                <a:solidFill>
                  <a:srgbClr val="2F5496"/>
                </a:solidFill>
                <a:effectLst/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Produzione </a:t>
            </a:r>
            <a:endParaRPr lang="it-IT" sz="1800" b="1" dirty="0">
              <a:solidFill>
                <a:srgbClr val="2F5496"/>
              </a:solidFill>
              <a:effectLst/>
              <a:latin typeface="Gadugi" panose="020B0502040204020203" pitchFamily="34" charset="0"/>
              <a:ea typeface="Menlo Regular"/>
              <a:cs typeface="Calibri Light" panose="020F0302020204030204" pitchFamily="34" charset="0"/>
            </a:endParaRPr>
          </a:p>
          <a:p>
            <a:pPr marL="285750" indent="-285750" algn="just" fontAlgn="base">
              <a:lnSpc>
                <a:spcPts val="23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</a:pPr>
            <a:endParaRPr lang="it-IT" dirty="0">
              <a:latin typeface="Gadugi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18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997654" y="5297013"/>
            <a:ext cx="5263764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endParaRPr lang="en-US" sz="1600" b="1" dirty="0" smtClean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  <a:p>
            <a:pPr lvl="0"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r>
              <a:rPr lang="en-US" sz="16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1960:2000  </a:t>
            </a:r>
            <a:r>
              <a:rPr lang="en-US" sz="1600" b="1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Variazione</a:t>
            </a:r>
            <a:r>
              <a:rPr lang="en-US" sz="16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media: </a:t>
            </a:r>
            <a:r>
              <a:rPr lang="en-US" sz="1600" b="1" dirty="0" smtClean="0">
                <a:solidFill>
                  <a:srgbClr val="C00000"/>
                </a:solidFill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- 34.000 </a:t>
            </a:r>
            <a:r>
              <a:rPr lang="en-US" sz="16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ha/anno </a:t>
            </a:r>
          </a:p>
          <a:p>
            <a:pPr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r>
              <a:rPr lang="en-US" sz="16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2000:2020  </a:t>
            </a:r>
            <a:r>
              <a:rPr lang="en-US" sz="1600" b="1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Variazione</a:t>
            </a:r>
            <a:r>
              <a:rPr lang="en-US" sz="16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media: </a:t>
            </a:r>
            <a:r>
              <a:rPr lang="en-US" sz="1600" b="1" dirty="0" smtClean="0">
                <a:solidFill>
                  <a:srgbClr val="C00000"/>
                </a:solidFill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- 75.000 </a:t>
            </a:r>
            <a:r>
              <a:rPr lang="en-US" sz="1600" b="1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ha/anno </a:t>
            </a:r>
            <a:endParaRPr lang="en-US" sz="1600" b="1" dirty="0" smtClean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  <a:p>
            <a:pPr lvl="0"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endParaRPr lang="en-US" sz="1600" b="1" dirty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366494" y="5604409"/>
            <a:ext cx="5263764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r>
              <a:rPr lang="en-US" sz="16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1960:2000  </a:t>
            </a:r>
            <a:r>
              <a:rPr lang="en-US" sz="1600" b="1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Variazione</a:t>
            </a:r>
            <a:r>
              <a:rPr lang="en-US" sz="16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media: </a:t>
            </a:r>
            <a:r>
              <a:rPr lang="en-US" sz="1600" b="1" dirty="0" smtClean="0">
                <a:solidFill>
                  <a:srgbClr val="006600"/>
                </a:solidFill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+239.000 </a:t>
            </a:r>
            <a:r>
              <a:rPr lang="en-US" sz="16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t/anno </a:t>
            </a:r>
          </a:p>
          <a:p>
            <a:pPr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r>
              <a:rPr lang="en-US" sz="16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2000:2020  </a:t>
            </a:r>
            <a:r>
              <a:rPr lang="en-US" sz="1600" b="1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Variazione</a:t>
            </a:r>
            <a:r>
              <a:rPr lang="en-US" sz="16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media: </a:t>
            </a:r>
            <a:r>
              <a:rPr lang="en-US" sz="1600" b="1" dirty="0" smtClean="0">
                <a:solidFill>
                  <a:srgbClr val="C00000"/>
                </a:solidFill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- 330.000 </a:t>
            </a:r>
            <a:r>
              <a:rPr lang="en-US" sz="16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t/anno </a:t>
            </a:r>
          </a:p>
          <a:p>
            <a:pPr lvl="0" algn="just" fontAlgn="base">
              <a:lnSpc>
                <a:spcPts val="2100"/>
              </a:lnSpc>
              <a:spcAft>
                <a:spcPts val="300"/>
              </a:spcAft>
              <a:buSzPts val="1000"/>
            </a:pPr>
            <a:endParaRPr lang="en-US" sz="1600" b="1" dirty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</p:txBody>
      </p:sp>
      <p:cxnSp>
        <p:nvCxnSpPr>
          <p:cNvPr id="12" name="Connettore diritto 11"/>
          <p:cNvCxnSpPr/>
          <p:nvPr/>
        </p:nvCxnSpPr>
        <p:spPr>
          <a:xfrm>
            <a:off x="7429411" y="2697258"/>
            <a:ext cx="9144" cy="2304288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ccia a destra 13"/>
          <p:cNvSpPr/>
          <p:nvPr/>
        </p:nvSpPr>
        <p:spPr>
          <a:xfrm>
            <a:off x="7548283" y="2761266"/>
            <a:ext cx="356616" cy="270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flipH="1">
            <a:off x="7003129" y="2761265"/>
            <a:ext cx="356616" cy="2708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4589113" y="2782025"/>
            <a:ext cx="512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6.1 </a:t>
            </a:r>
            <a:endParaRPr lang="it-IT" sz="1600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8472934" y="4392683"/>
            <a:ext cx="512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3.2 </a:t>
            </a:r>
            <a:endParaRPr lang="it-IT" sz="1600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4441834" y="4477204"/>
            <a:ext cx="600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14.4 </a:t>
            </a:r>
            <a:endParaRPr lang="it-IT" sz="1600" b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8472934" y="3713082"/>
            <a:ext cx="600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18.0 </a:t>
            </a:r>
            <a:endParaRPr lang="it-IT" sz="1600" b="1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390943" y="3056613"/>
            <a:ext cx="600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24.8 </a:t>
            </a:r>
            <a:endParaRPr lang="it-IT" sz="1600" b="1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1325880" y="215704"/>
            <a:ext cx="8823960" cy="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GB"/>
            </a:defPPr>
            <a:lvl1pPr>
              <a:defRPr sz="3000" b="1" i="1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pPr algn="ctr"/>
            <a:r>
              <a:rPr lang="it-IT" sz="3400" i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Cosa è successo in Italia </a:t>
            </a:r>
            <a:endParaRPr lang="it-IT" sz="3400" i="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4" name="Immagine 23" descr="logo DISAF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770" y="180561"/>
            <a:ext cx="640080" cy="636879"/>
          </a:xfrm>
          <a:prstGeom prst="rect">
            <a:avLst/>
          </a:prstGeom>
        </p:spPr>
      </p:pic>
      <p:pic>
        <p:nvPicPr>
          <p:cNvPr id="25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941" y="31339"/>
            <a:ext cx="709156" cy="8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-28769" y="875622"/>
            <a:ext cx="1420378" cy="5988420"/>
            <a:chOff x="-28769" y="875622"/>
            <a:chExt cx="1420378" cy="5988420"/>
          </a:xfrm>
        </p:grpSpPr>
        <p:pic>
          <p:nvPicPr>
            <p:cNvPr id="27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2265" y="5917634"/>
              <a:ext cx="1256959" cy="940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99" y="4303108"/>
              <a:ext cx="1336603" cy="819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http://www.stetoscopio.net/wp-content/uploads/2013/05/farina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4" y="3373220"/>
              <a:ext cx="1295076" cy="92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9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99" y="875622"/>
              <a:ext cx="1337579" cy="90352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37" name="Picture 12" descr="11279_zootecnia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769" y="1785962"/>
              <a:ext cx="1354650" cy="772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10" descr="http://www.foodwewant.org/var/ezwebin_site/storage/images/news/mais-il-paradosso-messicano/10034-1-ita-IT/Mais-il-paradosso-messicano_article_full_p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77" y="2528096"/>
              <a:ext cx="1331058" cy="815237"/>
            </a:xfrm>
            <a:prstGeom prst="rect">
              <a:avLst/>
            </a:prstGeom>
            <a:noFill/>
          </p:spPr>
        </p:pic>
        <p:pic>
          <p:nvPicPr>
            <p:cNvPr id="34" name="Picture 2" descr="http://www1.adnkronos.com/IGN/Assets/Imgs/00_prometeo/acqua_risaia--400x30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77" y="5122740"/>
              <a:ext cx="1330081" cy="850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 rot="16200000">
              <a:off x="-1664848" y="3807585"/>
              <a:ext cx="5976000" cy="136914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50000">
                  <a:srgbClr val="FFDA65"/>
                </a:gs>
                <a:gs pos="100000">
                  <a:srgbClr val="0066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cxnSp>
        <p:nvCxnSpPr>
          <p:cNvPr id="22" name="Connettore 1 20"/>
          <p:cNvCxnSpPr/>
          <p:nvPr/>
        </p:nvCxnSpPr>
        <p:spPr>
          <a:xfrm>
            <a:off x="11936" y="864705"/>
            <a:ext cx="121680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67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941" y="31339"/>
            <a:ext cx="709156" cy="8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033" y="960351"/>
            <a:ext cx="5688631" cy="5814935"/>
          </a:xfrm>
          <a:prstGeom prst="rect">
            <a:avLst/>
          </a:prstGeom>
        </p:spPr>
      </p:pic>
      <p:cxnSp>
        <p:nvCxnSpPr>
          <p:cNvPr id="7" name="Connettore diritto 6"/>
          <p:cNvCxnSpPr/>
          <p:nvPr/>
        </p:nvCxnSpPr>
        <p:spPr>
          <a:xfrm>
            <a:off x="9319316" y="1567705"/>
            <a:ext cx="15976" cy="4674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ccia a destra 37"/>
          <p:cNvSpPr/>
          <p:nvPr/>
        </p:nvSpPr>
        <p:spPr>
          <a:xfrm>
            <a:off x="9492404" y="1563022"/>
            <a:ext cx="337369" cy="254487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ccia a destra 38"/>
          <p:cNvSpPr/>
          <p:nvPr/>
        </p:nvSpPr>
        <p:spPr>
          <a:xfrm flipH="1" flipV="1">
            <a:off x="8836282" y="1569892"/>
            <a:ext cx="337369" cy="25448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8337818" y="1784761"/>
            <a:ext cx="9505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deficit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9169859" y="1757457"/>
            <a:ext cx="9505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surplus</a:t>
            </a:r>
          </a:p>
        </p:txBody>
      </p:sp>
      <p:sp>
        <p:nvSpPr>
          <p:cNvPr id="44" name="Rettangolo arrotondato 43"/>
          <p:cNvSpPr/>
          <p:nvPr/>
        </p:nvSpPr>
        <p:spPr>
          <a:xfrm>
            <a:off x="6368581" y="1784622"/>
            <a:ext cx="1070381" cy="5565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ttangolo arrotondato 44"/>
          <p:cNvSpPr/>
          <p:nvPr/>
        </p:nvSpPr>
        <p:spPr>
          <a:xfrm>
            <a:off x="6404397" y="2980319"/>
            <a:ext cx="1070381" cy="79587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Connettore 1 20"/>
          <p:cNvCxnSpPr/>
          <p:nvPr/>
        </p:nvCxnSpPr>
        <p:spPr>
          <a:xfrm>
            <a:off x="11936" y="836712"/>
            <a:ext cx="121680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olo 1"/>
          <p:cNvSpPr txBox="1">
            <a:spLocks/>
          </p:cNvSpPr>
          <p:nvPr/>
        </p:nvSpPr>
        <p:spPr>
          <a:xfrm>
            <a:off x="2158985" y="203378"/>
            <a:ext cx="8115328" cy="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GB"/>
            </a:defPPr>
            <a:lvl1pPr>
              <a:defRPr sz="3000" b="1" i="1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i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Grado di auto-approvvigionamento</a:t>
            </a: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3" name="Immagine 32" descr="logo DISAF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4459" y="127535"/>
            <a:ext cx="681676" cy="678267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2515038" y="1629465"/>
            <a:ext cx="2967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cs typeface="Calibri" panose="020F0502020204030204" pitchFamily="34" charset="0"/>
              </a:rPr>
              <a:t>Importazioni</a:t>
            </a:r>
            <a:r>
              <a:rPr lang="en-GB" sz="2200" dirty="0"/>
              <a:t> </a:t>
            </a:r>
            <a:r>
              <a:rPr lang="en-GB" sz="2200" dirty="0" smtClean="0"/>
              <a:t>2009:2020</a:t>
            </a:r>
            <a:endParaRPr lang="en-GB" sz="22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515037" y="2019471"/>
            <a:ext cx="2426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C00000"/>
                </a:solidFill>
              </a:rPr>
              <a:t>+ 3.1% per anno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-28769" y="875622"/>
            <a:ext cx="1420378" cy="5988420"/>
            <a:chOff x="-28769" y="875622"/>
            <a:chExt cx="1420378" cy="5988420"/>
          </a:xfrm>
        </p:grpSpPr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2265" y="5917634"/>
              <a:ext cx="1256959" cy="940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99" y="4303108"/>
              <a:ext cx="1336603" cy="819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http://www.stetoscopio.net/wp-content/uploads/2013/05/farina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4" y="3373220"/>
              <a:ext cx="1295076" cy="92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99" y="875622"/>
              <a:ext cx="1337579" cy="90352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4" name="Picture 12" descr="11279_zootecnia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769" y="1785962"/>
              <a:ext cx="1354650" cy="772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 descr="http://www.foodwewant.org/var/ezwebin_site/storage/images/news/mais-il-paradosso-messicano/10034-1-ita-IT/Mais-il-paradosso-messicano_article_full_p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77" y="2528096"/>
              <a:ext cx="1331058" cy="815237"/>
            </a:xfrm>
            <a:prstGeom prst="rect">
              <a:avLst/>
            </a:prstGeom>
            <a:noFill/>
          </p:spPr>
        </p:pic>
        <p:pic>
          <p:nvPicPr>
            <p:cNvPr id="26" name="Picture 2" descr="http://www1.adnkronos.com/IGN/Assets/Imgs/00_prometeo/acqua_risaia--400x30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77" y="5122740"/>
              <a:ext cx="1330081" cy="850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 rot="16200000">
              <a:off x="-1664848" y="3807585"/>
              <a:ext cx="5976000" cy="136914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50000">
                  <a:srgbClr val="FFDA65"/>
                </a:gs>
                <a:gs pos="100000">
                  <a:srgbClr val="0066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" name="Rettangolo 1"/>
          <p:cNvSpPr/>
          <p:nvPr/>
        </p:nvSpPr>
        <p:spPr>
          <a:xfrm>
            <a:off x="5999584" y="960351"/>
            <a:ext cx="4120837" cy="383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6368581" y="1010048"/>
            <a:ext cx="3215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Auto-approvvigionamento (%)</a:t>
            </a:r>
            <a:endParaRPr lang="it-IT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8096" y="866568"/>
            <a:ext cx="1021201" cy="762897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1537275" y="3209544"/>
            <a:ext cx="4211249" cy="2769117"/>
            <a:chOff x="1537275" y="3209544"/>
            <a:chExt cx="4211249" cy="2769117"/>
          </a:xfrm>
        </p:grpSpPr>
        <p:sp>
          <p:nvSpPr>
            <p:cNvPr id="9" name="Rettangolo 8"/>
            <p:cNvSpPr/>
            <p:nvPr/>
          </p:nvSpPr>
          <p:spPr>
            <a:xfrm>
              <a:off x="1537275" y="3209544"/>
              <a:ext cx="4159437" cy="2708090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13"/>
            <a:srcRect l="5529" t="28471"/>
            <a:stretch/>
          </p:blipFill>
          <p:spPr>
            <a:xfrm>
              <a:off x="1633724" y="3255264"/>
              <a:ext cx="2789494" cy="1110536"/>
            </a:xfrm>
            <a:prstGeom prst="rect">
              <a:avLst/>
            </a:prstGeom>
          </p:spPr>
        </p:pic>
        <p:sp>
          <p:nvSpPr>
            <p:cNvPr id="28" name="Rettangolo 27"/>
            <p:cNvSpPr/>
            <p:nvPr/>
          </p:nvSpPr>
          <p:spPr>
            <a:xfrm>
              <a:off x="1589087" y="3793447"/>
              <a:ext cx="4159437" cy="2185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b="1" i="1" dirty="0">
                  <a:solidFill>
                    <a:srgbClr val="000000"/>
                  </a:solidFill>
                  <a:latin typeface="ptserif"/>
                </a:rPr>
                <a:t>Granai d’Italia: scorte ai minimi e prezzi alle stelle</a:t>
              </a:r>
            </a:p>
            <a:p>
              <a:r>
                <a:rPr lang="it-IT" sz="1600" dirty="0">
                  <a:solidFill>
                    <a:srgbClr val="575757"/>
                  </a:solidFill>
                  <a:latin typeface="Noto Sans"/>
                </a:rPr>
                <a:t>E’ fuga dalle coltivazioni per i costi di produzione record. La dipendenza dall’estero porterà altri aumenti per i cereali già alla fine della stagione estiva</a:t>
              </a:r>
            </a:p>
            <a:p>
              <a:r>
                <a:rPr lang="it-IT" cap="all" dirty="0">
                  <a:solidFill>
                    <a:srgbClr val="1A1A1A"/>
                  </a:solidFill>
                  <a:latin typeface="Noto Sans"/>
                </a:rPr>
                <a:t>PAOLO BARONI</a:t>
              </a:r>
            </a:p>
            <a:p>
              <a:r>
                <a:rPr lang="it-IT" dirty="0">
                  <a:solidFill>
                    <a:srgbClr val="525252"/>
                  </a:solidFill>
                  <a:latin typeface="Noto Sans"/>
                </a:rPr>
                <a:t>26 Giugno 2022</a:t>
              </a:r>
              <a:endParaRPr lang="it-IT" b="0" i="0" dirty="0">
                <a:solidFill>
                  <a:srgbClr val="525252"/>
                </a:solidFill>
                <a:effectLst/>
                <a:latin typeface="Noto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01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9" y="2001402"/>
            <a:ext cx="2988335" cy="1669460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xQTEhUUExQWFhUXGBoaGBgYGBwcHBogHhwYGhweGBwcHCggGB8lHBwcIjEhJSkrLi4uHCAzODMsNygtLisBCgoKDg0OGhAQGiwkHyQsLCwsLCwsLCwsLCwsLCwsLCwsLCwsLCwsLCwsLCwsLCwsLCwsLCwsLCwsLCwsLCwsN//AABEIALcBEwMBIgACEQEDEQH/xAAcAAACAgMBAQAAAAAAAAAAAAAFBgMEAAIHAQj/xABCEAACAQIEBAUCAwYDBwMFAAABAhEAAwQSITEFBkFREyJhcYEykUKhsQcUI1LB0XLh8BUkM0NigvEWkrIXJTRjov/EABgBAQEBAQEAAAAAAAAAAAAAAAEAAgME/8QAHhEBAQEAAgMBAQEAAAAAAAAAAAERITECEkFRQmH/2gAMAwEAAhEDEQA/AORDWpajVKv4SyraEwa8r0qgapbSya8xFuGMait8OOlSe34XQVXZ9PWiFnCBvq7VpiOFsNelOJSS8RWmbvXtxD2raIXahPESetXbOEO81DatqU1MGo7eLZdjUm10Haag1Fe3HkzWk1JhrCK9r0mpPAa2msmsAqT1TUi1EK2SpJrtkjWvfDbLPSpLTk+XepCpAh5imRKyXKm8YxFT4K1bJkn4qy2EDvAgTtVE8wuDzAeaJr17MOAD81evcLvKultyB2UkfpVQMoHm+obUhas3oIV4I71fa0F8wbQ6UBRSxkD5qS3ffKddBUDFhr4MoHM/rRLA3QhCsCzTuNvSIpLw2KKuGPzTIOJA+YiBFIsNWC4nLtmEREdfSin75m0UAHuaRf8AbCCMo1PWfmjWHxqaZW0Y6gzmHetSiwWF25mgiAOv+ulW8bfBULuT/req9l57ldt9fzr24FJkzHtPxtSAbiGFNwwNADtP6dDVuzhBbEDUnWV/qKme+gPSf9b1et5cuefvUipxDDnxG1HT06CsolxBpuMc3b9BWUYS5/6OtrMyYNW73Jti4oyGGidPjSj2MWLTqwl11nv1HvVPk5mi8zDYsV+RtRkW0u3eSfAAe64ykgAdTNVsVyiwY5GE0447h1y9bOe5rk0HRCep+Kr4V1RAhfOSxDMJ0G5M9e1WGUnLy1dVhqPej1mxA1AJ2ilLmDjlw4h/CdgimF9Y6mhr8Vut9Tt96zsOac8XwoEr5VHcV5i+B2oAyamk1OJXFMi433NFMBzM+dPEOYA/OulWxYv4rlYToNCPtQTH8v3V1VCQN4rsWF4YsBmPqPWtcTZNy2fDAWDt3iteo9nFcNwe67BQp16xt71XxmGZHIYEQT0rq/KttnF9iJgsBXtvh4urJRTqRqOorPqfZyEKe1e5a7HY4MoEFFI6RU7cs2X0ZBFXovZxSK9ArtH/AKPwp/5Qqrc5GwrScpiehq9KvaOQ1LYQFhXUf/p/hid3HzW+E/Z/YVtGYnXfar1q9o5i9zXURWy4log611DDcgWi2ZmJO57Vauco4dYOpJYAbdTT61e0Bf2fckW8Ra8fESUJIVAYmDBLHffpXRMBwGzaIKYa0oGxgFvuRSzjuYbfDGS3DMrAsAI011qV+fyw/h2gAdix/oP71qZGLtPk6Vyr9rPCEtvbxKKBn8jgdTEqY9pHwKi4lzPinYzdKj+VBA/vUHA+C3MTeAvWrj2m+pjMD1zGq3eDJhQGLbLA0HWswdyDrrXWByFhIIg+kNP30iqbfs1sb53Gu0j+1HrT7RzbDqucg/8Aip8TeKjwyRpsa6Kn7P7SsCHbtqBVHHfs3Zz5Lo001Wj1q9oRDdAy7+9EbeI6ie9Gb/7OsQqaFWM7A9Pmsbl58PYuNdKqQpgZhJ02jrVlOwPwPHTIzEjX7U6YW8WQOLub0An761y21c02FX8NjHQaH9apVY6JjsZbZREB+w/rWLiSwAGmkGevtpSDb4qwaW1o7hOM/wAp21g9Pg1rWcFsVh3zHT/UVlCX4wWMkDWsq1Ydlx1stckgQBuewnbtQB3YWwQCgd5Edif7RUuOwS3bwvAwsZWXvl1BH5g17xnF5mshdnJidtBP506FTjPHbdtWFsKC0ZnYwJ9O5FLeL45FoqrISATKkddPmmXmHle3fsqpBDxIZe/bsaQeLcoth0zO/m0hQNImN6zdamAyGd6x0FaHDXBtUTu43FYbeXa1saso7kfrXjvNeWnggjoZoT6Aw2LDJBIDSQonfLpNDbnEothZGYsVBGknQD+tJ/Bea7bGwrTbZGaW0IOb86Ncw2iHwyLtnzxI6GZ9K6654ucmv4Vi4bh3uufaN/8AXrW16wwLIrwHBb2B1qxy3eS+WGgVfM47sZI+OvvVjieEFvMwkteYD2A10/7RV8F7UOE+LcwxJaGU5Z7x/ej1u0wUEnURI9aj4Fg4tsfws5YD02GnxVq4zFoI21/tSFXEYhkMEHIEkkfpFe8JGSyGMiXYidTBJgfpWcN8/jq380fBAioOO3lWyRmIMqAfY71JNh8SMyW9cz5mIbca7UVtYXJBPrPaaGYG2GKXsrBoIEjWPX33oljrheyVH1aaHvOlMVS2SCNdImly7xBRcvSrOPL4aoJJiZIH60Xv4kW7gVtS6gADptP61XwmBW1cB3diQWjedgOwFFUIvOr2sSiXHF2x4ZILNZYgg6RuNZofwziWBsqAWv327BQg/Mk11HiHDEuWWtXFzKwMg+pmR6g1xPEYLwbhCN+IqCRroSJ7TArNmVuXTRc5ty//AI+DtqToGfzt/lVTiPEcbeDC7feYzLbTQQP8NW+B8Je4PKjPG9O/D+VYIe4ozFMoG8TP9KpLVsg9y+xbDWGYDM1tSfeBW9q7mnQjUjURW3BsC1pArOSAIVT+GPX2qvw9CniZtSXZte06D4Fbc1krr7a1Gb/h5ixGrCPmBUguQAehodibi3XRFAaIdj0X+X5J6e9KXjdGVnBnSR8Ui8x8mWjbu3hcu+LkLiWBE6tGomPSaaTeW2xU/SZJHbWPtQTmDmK0HGHT+JcYhAo/6oEE9N6zc+mOT2GuEaMf/FS2rl6JDn9aO4jhpsu9pgAA5kbxr37RTNh+SC6K1u6mU6kwT9u9Yx00h8OsXL11U6sQNF79f611vhnJ6o6vdum7l2BRVG3XcnekkhsLikzIAmYZSIk66EidBXTbPEVYlQZIia14xnyofieCYfMYtL9qyq/EeYMOlxld1DDcH2Fe1rhnKWeO4pgoyAm3ckkgbfNQcDw0hSxJJPkUAsQYyk9xvRTjeLFi1bIUAJKidiIH6zS5wLFs7liYAdRHYT0+Kxe2vhi4pxXwSLI8z6ZSff8AtSbx17rXXVp1YBSdhAExRLA3Rfxl83dTaeVidiQBp1phwOJtXL123cQsUIZfMYn2mJ21q7XRPfljE5QwtlpEyCp/rS/ewbBjIOkzpqI79q7NxTiItKSASBuB0+1J/Mr38WFTDAG2wm5sCSIjMTrHpVYZXO7ibkVa4Hw3xr6JGhYZvQDVifYUWx/KeJsqGIDDrlMx7yBPxV7lvDFC8rluNbbIDAJiCYB12FZxrQ7E8PtKJQLozSRvAeFOvp+lFuJvdc2n3hD7zB0+9ecwYDwtBJ8YqQv8pmTH51FeJueKUMZGUL0kk9PsTUBjgXGLYTIqhHzQxH4oMax6Ue4pj88dg6idJ80KdPZq5xgsKTeKq0eZZYepy6H1JroGIwxNxWWQoEaj6iIiAddIBnvWoLDEL62rAGuVEJJ9Buaq2jeJtOqO6XADtoJMgmdRoaj4ffzJdLgZDos9QBGo7TTJZZ/DWBqbYPQeaBp+f5VtjoM4dhmUZjbYFydI2GwLep3+1Q3OCs95nuqWUQLYA+nSWY9CZpjytrr1022+1bW8+kxVg0P8ErOnUHXr7UucMtt+94kGTmW0VHQxJJ/OKY+M4w27YLKSSwVQB1I/81VwV5fGUAAlkJzdYEb99dKi14xZDMjmALUsT2A3+4/Sh/FsQTkyLIYFjqZGUqyiPvRDiwkXLeY+cfYaA0LwPDScYjAkIgYkdM0Kn2Ik0JLiuLDx7SHdiV/121jelHmblki54iD6njJ/iMggdTNOfGuG5n8RF1DIJ7BWkn7/AKCp+GcLe64v34iPIg/CNgT6xrVZpbcvWDYtJbYBTHmgySe9H1fShlrgVsPnZ7rxqFZzlHwIn5miTitQNWao79nN9iI9DW8Vi1AC5k1yZWK5d/Y9do6UCu8dgZLICyZLdTTnxSxntOo3KkUjcE4L4l/w2JEAk6DpEVmtRUxOdiczMxPc6VUwNiMTabYq6mfkU5vyqdYuD08pn511off5QvbpcSekyKMp2HHEW0AZmVdfqJA16ak1zDmnjl/AYkquXw38y2zBAG2w+nWnTmrht2/btIrQodTcAMSNJM9Y1MVzP9oOPXE4tsuyAICOsTJ9pNXlR4veX+ZMP41xrqFblxlhnOZQJk6nYzFPPBUKXXtpDAAuCD5Bm+gepOpP3ri/7oT1FM/JHFHw2IRTcm07KrL010B121rMrVg/xDlD+I2ZyzGCxJ3JAJ/OayjfFcU3ivGWJ/oK9rWQbQLmNb94KLKyqFlefUACJ3maoWcJetIEdNFMl41I2+4irGL5mL3gtpwJYAiJBIP5aAGamu8YfJ5yIykd9Tp+tHBAr2Ce1iWuAyLmhI2EwQZHrFERiWXEvlH1FlLbHyhSNOs6itDcWEfuUn0g6/nVR+JK7uwB0J6eo/UwPvQm+O55v+I1s2bZO3lO/aaeuU8H/CV2GVj9Q6T6Uh8HwlrxYLagqzztq2s99wKPftG5mGGtDC2CFdgJy6ZE9OxNMv1WfGvOXPwsk2cJDONGubhfRe5/KuYti7jXfFLE3JnMe/8AaqwNY1ysW2tSYecPjf3h0I3iADqAxP6DeiGMCp4qfjtgMAvchwJ7nrSvyWytfCuSAZOh6jzD9KK8TxJOLulDIbwxMaZSNfjU1qdDHmD4KwXrIu2wTtGUFpPcEz+VMt7GXSputlFtFYT3gSxHrOlD8SPDEq+YOM0jYDyqBr7mid/h5u4a3bWDBIJJ6Fsu3rqKYKmwN1xZwtsrJugF99AQW1p/tqwVQCNFj5gR/WkzGLnuMquFIXIhE6ZgIA9RRtuZLaMLWViwgdPXXU67VqMUe83vp6b1uM2ntrQ/BcVF0ObYzZGKnUbiJqwMdv5TpWgqczT4SmJKnNvGqgka+9A+CY43MRJ2NpWHzBOvb+1Scc41bxFpVtGQ9zw5Hvlbp0kVHwXgpRroBkC2bYBP+KD6Agj7Vn6c4X+ILJa508IENuNCW0/I1Rv4sWBcuzJZVEzAJOpPb6RVteGBLFizmJhPD06gId/SR+lLODseLhxZGc5LjE+oZ2GUeyfaow2cu3hiELAyrGCDOojp296YmAA7AUE/driW1t2stuTuBOUdhP60RVssKCTHVjJ+Sa1A3NyTpt3rJr0mtTUGoOtb14RWwqTVjUOFwqLcZwPMwgn+1Sk16oqSwwqFqmQ1G5qQPzK8YW/vpaf/AOJrhVnUzXbec3jBYg//AK2H30rknK3C2xF5UUSJBY9AoOsn1rHl2349B+MPTbTWqDYjWQYIOnxT5xD9nt/Kct20XYk5NR8KY6e1IWIwr2rjWri5XQkMD0PxpWLG5ddOvWWY5pnMA0wOoB/rWVJwTELcw9pyTJQfkI/pWVpzc+xVs2btq5bEkDMV9FAn8jRbFXG8CAS5uL4iFfUiR8VpwewrmwDt5iGYAmNhPaY2qzi+DXMOtsBpys2vwTt2JkCststYrKbyqPKiqxHcMsnT0PWh9m6gstcgAkMRPXXQfcUR4JFxrjbF/rG8RoBG40H5UscQBVGBIy27pUeojcVJSvM6gtmOZgQfb/UVWvYhrrl7jFmPVjJMaa17evm4d4ArRqGnjtWu9Y61pQlrB3yjBh0pzOCc2bl4t5sttjCjQAEmB6SPgUiBq6Ny1xX/AHe3bZWIuLcUkCZKwFB7SM2voKfEVtxCblqyqFyLgyHYbmBmj11+1MN3iFnDqtlSviBSLhmMuVS4J9zt70I4Fw/w3gl8kzDdAArAg7fJjrQDmK0Xv3TdygtccKRpogAAaNyQwFb6ZOXC7TXEwxY/S5JZjqxDAQfWNvip7uMAuNcCr4jjLaDEasucEdwdNfQ0t3eLZLtt7S5bSBlbWFYiSG08qsfXq1GbPBMy2mxBzXENySpk+ZDlLxGUxFQw1ckYRbNg2x9Ycm6T1cqrN+sfFT8UceEy5ymfTMN1HUj2neq/KlvLauDc+Id/RVUD12360AwPEXu4m9ad5ZLX05Yy5spYExqYGnv81rpnE+D4V+646zZtycO6u4nWHVQG19QAfeabgwUMdBIUT31I/KhWKVFNu+5yraBzaSfMqrJPpNR4zH+LbR0tsVYrGY5ZkmAB3nenpdjWIdAJmcik79BA261TXKL7IYQHLkAiW0zOQPTQfetrdlVty2GYeXIVDqXKg6T5hMx3mvMfdtW38cDNcgKQW1UEgHKI3mJFSFbl9dNfWvCutUBbzsCOupPpv+dX800hhrzNWVsBUnor2vK8Y1JrQ3j+ONq0WUwe9EqRP2l8T8O2FB+rSi3gzsIsc54vMYvSP8Kn+lO3P3GnwmF8W2R4hdFBInc66e01yTly1N+yNy9xZ9swp8/bDf8A4Fhe9wt9lP8Aesy3GrOStxfnTEX7T2bht5WEEhYO87zp9qt/s4t3hcuPaC5YUMrEjQncRu0TApMQ6Sdug7/5U0cqcfGGtmVOt1SxEbaAAe3mPxWZeeTZxwff/U+GdlRL6Bg8MrOUYehV11M9NPeuXc+Q+Mu3LcsGMSBIORQGiNxQHil43cRcePqZm/U/pU+Lu3LBtqCyOoz9iC0bfAqvlpnjg5wXjQSyi5oif1NZQG5jASSBE66bSdT+dZRpw3jgrWbTPYjOwCrMHtoo7zJmjNrBCCmJzO5TU/zZD0j1P51WxeJuC2MwVQpQgw2+uYbVeR5YMzqNDGpmDDEERoYA3PWtRlXx1gWmRkCqWOV2/wACsdT8b+tcr4riHa4wuHXMSQNp+K6Pc4rabE2gBoVzDcjzabba6Ug8a/iYq+SQIZ9h/LMAAd9B80UwLNbIajmvQKy02JFeTWLWGhNGNOfK2KY2wJChFfWJneB6e/pSY1M3LvG/3fD3zHmZciSJBJOvvAO1aFNWI41cW2jOeisRHmnOuXWdgAenWhd3GJduqCIfMzGREnMp0/zFa2MG/hXFuqPHDB4UgnKPDYk9hsIFVeJqYLOuVjaW4PRs5VwDG4FIhn4Rgzduy7eQusqAIGUlo1kQevxRtWKYi44VSrKWkT0IEA7GdN460vcqXkt4Y3cxd9skHykgDWd99I70x3AuW4xInLkZOikwRHt/etRmjnApWw2nm1La7kgHf8viuZ8v49jcbF3rrKXY57SiJhYUnvtHv710Pli+Gs3QPwOy6z0UbzrSHynazgI5JLC4TmOa2BtGUzBMk/0qvxT6c+IYoQxuKxD2lYqdQoB8yk9NxW3AuIM2HNowWBZVkGJD3FAnt5KA8FvXbv7yWIL2xYskIQVOVgWfvMHv0pj4JfS4bgyKEtN5QRAL+cuwOxmf1qgqflbEZsOinVgquz3PPJYmcvsQQO2lUOJ37F29cRc/jKA5WNCvl194I03qxy7dZr1w5MtsomWIhconKAO+aZ60L/2Vca+2Ms3D4jEjLkWAs5YPm6ZY26U/EaeB3meSRAygR27T6xRNBVXh1rJaUT5jqx7k1bFajLHFYrV5mryakmmozXs1rNSV+IX8ltm7CuNc+483L6WyZgZm/wC7X9K6RztxlbFokzAEmPeP61w7E4w3LrXT1JJ9ATWPK/G/GD/JJzY/DjoG/QE/0pk/bBfm5h07K7fcqB+hoJ+zmz/9wTqArsD8f51L+1XEzjVWfptL+ZY1n+Wv6LJb8ugqR7sZVB1ALsOmgaB6wP1qmlwVG13zFt9G/MRQUZDZ4Wc0iO87VPcsYi7dCFLj3T5QpBLadNaiwVz+KhmPMDPbXeuy8FKtiLlxnUklVVVEgeQGc+/eYq8Zotxzkcv5fKSxIJByrIkGCAZ1gyPisppxC4xXdfALwzQ0gSJMae1ZStVuL8QctatoAC2aA58u3c6z1oq161ayJdGqqp02MqPudPzpE4vj/Fv57jAZR5SehBYRp0039q6HeV2w4Z2U5/o1EASxGu58o1pl0UqcYNuxft3F8qHy9ssBYEd9P9RSJib+Zmb+Yk/czTNzJIN9boUENKAHbXtPalMmstR5W6mtRW4MVF7FeGt9NxWjVlNGoj4hOHCkHIM8GNCxK6E94FDjV61aYoozAIwYyZygjedN9u+4rSN3AcTOHXOA124zgH8ZUK5M+mZV29Kt8RxFy5wls6AutxCdNNWkmBt1mqXDcbby4a2qqGQCXhoKmSSs66g61mAcnD4uzaGWbVpyD0AIkEk9EOs96WFjgGOs3nCC2UuDNDW2lXyrJzI2sexotx/iqWrRa0RcJuOLgG6xEiOkLME/zUN5JuXbVs3FuJlKXohBAa2A0FoG4M/FM+HxJfIL+HwxFwnVgBmBYLoNSzGRTOle17kCf3a6zLlJuMSp6SqkSevliuf8pX7hN97ZkIplAWCvJhQe5AmANYrq/BsTbupcNryqjsh8uWSuh0PTSPigXCcai7C2qkGTbthZAjYhtfqp/B+pOBcP/d7jyuW0yrmafKuVUjKTrB1+agSwMjsHVQb58ILqNLTKs6GS2hOlM1nE22TPm8oESTG4EEz3BFLPHMev7s5TUi4IGubQgrpM6EqdNxSE+A4igw9u4LqNnZPFbWMwtBTGkj6R070T5cwxFldQS2QkmdfMzaT1Mmg3FlbwbYACu5nKNRqhJ8o2Ek+1EOUcV4uVRIFoEkkQGzzEfmfkVKmhE29K3rCKw1plrNeoa0NeTUkpqHE3Aqlj0FSzpQXjeOH0D5qQDzRaW9h2L6BlafTrp9q43mhYggnU+1d34zw8+EO0bbdIFcMMyQd5IM+9cvKOvic/2SWQcQ7RqtswT0lln06UJ/aNfzcQu+gRfsoP9aav2WYeDfc9kUe2pmgPMfCLt7GYglQtvNOdjCgAAe5OmwqzhfQblrhJxOIt22MKx8xBEwBJj1qTj2HHiPbsqotoxAyz5o0kk6s2/wDSrZsHAMl2z53YwCdwIkkIJgRpJ9dKaf3rC4RA5W5L65spGpE66z16AUYtI2A5axVwArh7hGupUgbHq0V1HlThl63Yz3v4dzLAUkEAhQobcgEwNOmvel8c0PiCEs3LkgbJb392JLfptvV7AcwAW797NeZbAhi5Uh3OyoBIGu+tamQXagx3CsSLjBb9xhOhYEnXWJA1jb4rKB3eb8axzHwVnoNh+ZrKuFyvcB5ae2qM4QubdsgMDKCcx12nptp8mmB8Yt1sNcQMUVpKmBlBRwCe/wAfNWUtXLpMKhVgMzGZP+Q2ir1zgwAt5fLknYd9NKcGuU/tBcC+4jVsrTESPN06dKUVWuqc2covfvG6SxhBAUaaDXX1OtLeA5d/6ZO8EH9R1+KzY3KU1s/FSgBdIJptt8sG/ItsFPRWAifRh/avLvK72ABcuIrH8Jkx+WlGVaUJHr/rvWjjtrTXhOWXxCsUvWAV6GRPzlivb/JuIsJ4koRlJLoZygDWCYAPrvRlWlNreXRpn+X+/b2o3wGz44OHFslniHny2gCZbL7nUk7VH/u1sISGuOQCxacs9Qo0zfOlX8El3E+W2iIp3RANQP5yNP8A3GOwNKO+M5cw7IipeshkQpnLCCWygkqpEmAQBIia9vcqJ42dsWuW4jWhbyhQc1vJC+bU7GNaB460MMLr27i+EGZmREDZCSi6eYAR6nfpVy3gRfOHxS2rhuJctKXvPkGVRLOqyB2HlG9aYMfArOHt27di3dzC1KtCalp8xYlTEmR096ks8CsHFpdN5jcQuVRmBHmM6SoJAnQUt4W3awmNv32xBJ8TL4dtCIN1pUMxgMdZjpVnH8y2zirdjwGuSks3iLnt7nsFkLqZP4opWX4dOAcNezadLjhmYkltZJO5M7a9KRcBYOAJt2Xt3WcKrs4fIrD02ChZJMk+0V0aw4fUZwQBoek6+00q8v8ANPisEuqbVzMwyxIIBy66eXU/pTREGExr+Ncs4mzkt3LKkOncBAQo1A1J09Ko8awoDhmEWrV+GQSS5y5EAMgzKqT6N6U14u+3iAqwylJCkeViYg5p0jtFD8XgP3xLgKqnn8uZdSRIBPQEydu9ClAeX0YC8tsEs1y7/FfMSVzC0VB1IIEHvpT5yzw0Yewqbncnv2/KKVOBLluLgwP4bI5uMCQxfyGRr5NS2k0/AgD0FMHk3JrUtWmfSoUvAifj/KtBMXjfSszVTv3lZWHrlB6Sex/rSwuIx1u7lC5lEFmICodPMATrAOxHrQcNHE8b4a7gEgxO0670s8s4drl0vcM5dT7mpeIcTZHAw1keeGdypyHpow/X8qnwN+y7yAPHC/z5jGx80+YUHOB67cmQRppH+veuO8R5ab96v9LasSNDqzmQo7xMmOgrqOKx6ostpJyj1Mxp8mlDE+PjFCq5VVzBmysCdipBYAxl8pgbjpReT4hfB+J/7PtujMj3XaYBJAUDT7+le4jiUkXLrIq3AYABV3neD+GJ+qRJpdbDAXmC3dUJmLDuQRtqQw+Y+KIWLPDmAF57rXjq7srjXeAXIUfK1lrFHjPE7JQW0uvEa5Qh7gl3zlrhgmt8Taw1y5ZsYdiyND3HP1ARrmYnoPaKkx5fE2nt2vAtLbMpaCoGugT/AMxQAWAk5QB80qPdKBreWGP1Fh5o7CfpHfvRTB3C4myqsFsqTqMzXcvcToZ67TFZd8NsJ4a3SAjljCu4uGAJMLAjYSfilxHgz22jv81dTiN1mksWMEDQbe0QKtTLN0QP4rD0Gw//AKr2iLceK6NZtAjcFRWUJ0zgPEjcJS0VLzNyd1UglYH9O9E+P8QODseM/ngiRtv29qH8Ds2rPiMLZsXHdJghw4EZchGuUz19asc+2RfwptCQxII+DJrr8c/pYxPOtzODaKNYb8bSuTutzTQ/r0q1w7nO1ccWrioZOjIGy/ciQfWKHnl5Ew/iYdLmdYF22fN4o/6ah5Wwl61iVYYcKrHzB2+hPxdJLep226zWNrXB2u8Ot3R4iBXP4WBg+mYj6hQvC4K6ykYjzOGhGgAH01np3q3ZwS4U374ugW3YMBrlA66T1M7bV7guY7d8FQJ6959B1mtMql3hnisSwJVQBlHlBH9K9xGL8hw7WPCt5dGMBI6+9HFKXAwUwxWCpOvoSOpHegdnCqD5s3l1jNmVo/6TtUWljh+GuL4YCyYYhTBOkbnUfFBrPEcl51RLdoW4BVlLH6gPKA07dco96M4r91LrcYeGyyA3afQbH1q7guFWSfGRAXOhcyZ9T3+asWqt7H3S7FcJae2JkSPEaGOw23AOvetOJcHsYtUN03bFzIDGaQswY1BBiI0qHj+FxltvGw7LcIOoYQYMyD37UI4Lir7OLa5FO72bhIEySYkyQZ6ChCt3gst4njvdAaMpUiXkRqBsBGw761c4TwnIMQ7qqs5uEmA7hZXLlVFgqYJ76Cs8MJbLA52LAG2rELqYjWT94BoqnDrKtnhkICfTIgKCAsjpqdNqZFq3wSwbZu7nNkYEhvNKgfiYxAEQIj5pHtYbOGBK2XIy2swZbLMWbQAnyuYmVMelPljEZy3hMsdTvOn5a0s8F4ow8SxireS7mJWR5YMgZT00H502CNuF27lqyyXLRQBSBldbgTyzKk6wY9tRVTBY8YpVCwxt3EYCMmzaR5oLxpIMTUt+49tHy2QbIHlyyrjzKGUDLpMT2OnrVbgvkxDItu2VmVYW40Dbsc0DKOu5OwoJhSynj277K9s2kckEasdRJicx1O0zp2ojb4srvkCtquaGRgY01gjTfYwaDW8agy+MVFrOPBbxJ1JIAb0nbcVfx2KdlLWYzISHQkDt9TCSFjXTUikYMC+vfpI7R77VQe0PqtscxiCSWCk6yVmOvvrSngMU7h2vql6yAHyrAFrUwQkE7axM9wKL4NLIHjWbhIuaeZyV1Og38p6CrVjfFSbL+dr7LugYWh6nTUDfr0NK2H5jNu4gS2PDAAYnxDoTrlN1pbbcCKYMRwtmuG7YuNbaT4loxDyInMNV9CJEgUocd5cZoZrnmBys1yYAHQ7+brm69KLpmLvOGKyOEe6rA+ZIkEAzGiKJHSc1S/s5w6+M7mA5QwgPSdyDqCfUbVGMPf8A3UW7Fq2baoQLwcM0SCy22YeQa9Y67aVvyTgkUYi6iqrqmUFLgukFpBO5g/MGKPp+DP8AtQ3rYtuoV7hui224BtQQ+4/5nlGo6d6D8P48rA4W/ZuW28ylrMmQfqGV/wCIp6wJI0rfH4Z7N3BWiAVsWPGvIdWP8VS8GPNBgwOx9K14zhMPcxmW4wFm8BEH6Qy/w3BO2uxG2o61DhNd5aa8yWwjC2BCs1u2yrA8obKlq6vvMzSjzFyi+Hcj+J1IYIXQj3WWX2INFVxuNwV27YtXrtzJ+Fpdgogh0BkMsaEaRPzRfgHGbt/D3b1y4bZZ/wDiL9COoAAKn6QdJ1gz0q4p5hX4DzG1m1kuWRdM/wAN8wEiNUuEfUsEmDTFy/aw2JlsOqqAf4uEuwynT6rf8vXbT0FRcUezirbrdS3hsWwy+KV8j5TrB/DPc7UtX8T4btNopegZSrGVIAAysNGRo2IkdzQV/nHlFLQ8ayCEJgpuVPYDtShfwTqoYg5SSuaDEjcSevpXSeG4u7da3+8BntXCqw6yQ0kAiIK+ukfpRXi/L5tWStt0VGuhitwSCToIYA5QfYb71ZvMG446XJ1Mk1lOuP4LaS4yl0Qg/SB9PWNRNeVnGtdHsYZbdu2s5oYBSe2+n2rMbi5UyCMghjHXrtS/h+OXbrhntC3b0a3DAk69YO8VW4rzzdw926ot22AIgEnMRAk6CI+a6bGMHOD8Xt39LTDMpIY/63ohhMEwzvcfODssaKOvq00L4Bi7eNtG8LIt3DMrsG7FojOKgscWxNmcw/eFLam0qhbQ0AUgEsO5OtWixrzDwu+5Bs+GViAMvkGnYb1U5W4PctM1y4DmCnqddzoOg9qY8HN1Tctq9pidQ4IDeuUjX3gVmE4gzLczrlKyNdJ3jrVi0F5W4611zbuW4kSGAOWexMaGiPFuH23uQXa27AHQ6N/c0JwpAJykmQZHY7yKmxtgXQgJIIM2iT1/kb+lRQ282Gu5ruQ220Vgd9fxA6aU0EgAMv0nXy9aThgrX8S1izcGYggTIU66r239q24Fev4VLmHv5zbtFXt3EWQ9vXTY/wDt3H2qQ4bdu8HDpcQsDMkjMDI+oad9NxQu1wlLahILhNQrnM0TIZG30/lmmPHPFpoUOMple+mv3FIt7mRHGWw2WF8gYQVj8JjYdKqoZeHMGcOlzVdgPxL79Z/Ij0onevm5ZLWjuNAYGvUGRprSTYxLqguFPDvfVIIKtO8DYA76U48L4kl20NlP4lHTvVFYD4u9cHhqlxrN0zmUyyN7GMo+4ohhWTGI9u7o9o5c40M9x2/St8SjFrnh+ZtyrD7FDtSrheIHDOCzkZm2uFcyd1MaXBPzUjZw53OezfE5fpYicw7+tQX+CYe0CWzBC2Y+Y7ncli3lXuKj4NxSS0kOAfKw2E65Z6fNW79s4ixKmCdYiBIOxmeoqBZ5h4que1ZsZSGzEt5QXA0yWzPln6ZgbaVpa5gGFv2rdwfUIuHJljZRpJZgI3Opg1DAsnLi7NpxJdss/wAPUQ0qNz27V5zQs2TdW6txt7N8BcxGpNskCAR0I1rLQxzJwx7iKMPd8FQSZQwGOxDxGsbb0scucYW3dbD3NLLEo2YkL/ig/SdOlH+TeLLeQWLgyuy/TMknYtrqJ7GgPE+GEXjbcBQp1ufhy9yBs3tT/qn4OYzHXcOCLocZJNi79QYdEdhIII019KhwfH3vK9x7f8MAAvoBr+B9dtyD7Vc5I4orB8M4z4ctlRu06AFTJAO/p6VcwPLf7vee2zocPd+uy4knUBSpA0MkdquwEvxC6r3rqne1oJBS5GUjKpAKtGaY96k5b45bsXUW5dukXHSALaAEsAF8RgZJGbWj54FbstcUWXdSLeUTIADKkRJJ7kxqKhxfDsJYZHGFtMA3nbUlGAZgFnczAA7sKcq2IOdLtxMRZv21Dm1dZCqSWKEW8ykd5O3qKXuJcuXb117Yzi0CfBZwNEJzAMSQYUnbtTKuI8XiF+xeu5fD8M2YeGJIzGRs/wBo0FVeJ8ObDv49qGysDAEE6klY3UlTGumimqxQL5pwL2wlw4hbeIshbaksqs4ygk5gdQNoYagUP5d4qTcuW8Rct+DiBlOR0yK5B88TAJO8b66Ud53t2bii6yBgyB1MeaYIUEj8MlZFAeDLavX7iMFVcRYQEjTLd1AgbElhNZ+n4XeJ4W7abzZiqSFdTIMdZHQ/ppvR/lWx49uX1UMfLcBgkbeG0EXNfwnUHrUeL4UfCDlzIueHcO2VpjWPw7a1i38Thi9nQW0dS1wSs/8Ad9Jn2n7VE94Kyv8AxmCk5YU+bSRtB1Gh61c4dxRDam44BUEMp6gkakekxS9wrjSr5bocNfY5SCSrTAVjJ328wPvBqfh1t/ExFsgLsqM0RJhocbsxgwQNa1rOAHNuDc4u8SQNRA8x0yiNhG0VlUON8TxHjv4ltWcQCwkTAAB+RFZWNKPhfD7thz4q6hfoDCFE9TOpPpUvFcNdvFTeYW7TEKqjVtdpjT7msrKVaOXeJHB20tYa2z3Nla4wAAA3gHX5po4NYPh27hJUsodlWFXMdWJC/VrWVlanYvTbjHFsilUPmOxIJFJbcxHDpDgMbhLfUSABoIBGntWVlFpkb8F40QFuEgEk6Rv0+Kt2uIfxSseVzt2b0rKyhYZcLeS8oS6oJIMaf16GheJ5buBmTxWOGYaeY50PoaysrfbHStwq3iMI3+8Q4PkzBt1B8rMP5ukCl7mC0tjFi+gUrd3XLoe+h71lZWa3BoYhXyKLYVewqPC4O5avMNDK50P8wBEq3Yx+leVlSF04rbVldgZU5eumaNqk5l4RZu2muOshVLEjQkATWVlM5HRd4VfGGxFtbZbK6ee25zSu4ZH7j+Vo0Jg9KJ8UW5hCMl0xcM+YBgDmESNzK6HUbAzM1lZROj9UL/MhXEv5V0jJI/mAEHfTftvrVvmXhPh+HeU5LTMPEQAHKTsyjYwa8rKFeFaxwZsNiMxtIboh1uhsqsp3zJ3+KtcTXMc7rcupebyIWVVJny5jM6aDpXlZSNW73A8RntWbeW1afzN4ZgEqwzq/4n0nWYNHuIWXGEvLdeMo8lxfryqQwn1GgO3WvKytSC0Q4ZijcuWnMgta2B0khGMiNTrvNVuYuGlygVvO1xNCTBRHV3Cx9LGR7wBWVlPwTsmcTsBeKWnbLmdrJ8RBGTKzoVyxLZ9BP3qbmDHi3xV7dwE2r2H1WeoVyDHfy7+1eVlYbnKC/wATFyxh9PoFxWHUoGyJ01nKCfUUEwfCs2NyKSbazcYAwfKDlj5gfesrKO0v2cZla9buwzvcAu5RCqzKw8p3P0ifUaUs8Xu3Dk82e3mYKDspGhBUzMd9fesrKK1EXD8eRayqdEaQW3XNM5CBsYGhESfv0N8It/B4XEW2ZXDJ7FwcoDTJgNIETGYdNvaynxHkDcf/AOO0jWFmYmcizMab1lZWUh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2" descr="data:image/jpeg;base64,/9j/4AAQSkZJRgABAQAAAQABAAD/2wCEAAkGBxQTEhUUEhQWFRUWGB0aFxcWFxgcGxofGR4XGBsaGBwaHCghGxslGxgaITEhJSkrLi8wGCAzODMtNygtLisBCgoKDg0OGxAQGy8mICQsLDQ0NC8sLC00NDA0LDQsLCwsNCwsLDQsLDQ0LCwsLCwsLCwsLDQ0LDQsLCw0LCwsLP/AABEIAOQA3QMBIgACEQEDEQH/xAAcAAEAAwADAQEAAAAAAAAAAAAABAUGAgMHAQj/xAA7EAABAgQEAwYEBAQHAQAAAAABAhEAAyExBBJBUQUiYQYTMnGBkUKhsfAUI1LRB2LB4RUkM3KCkvEW/8QAGQEBAAMBAQAAAAAAAAAAAAAAAAIDBAEF/8QAJxEAAgICAgIBBAIDAAAAAAAAAAECEQMhEjEEQSITMlFxYaEUQuH/2gAMAwEAAhEDEQA/APcYQhACEIQAhCEAIQhACEIQAhCEAIQhACEIQAhCEAIQhACEIQAhCEAIQhACEIQAhCEAIQhACEIQAhCEAIQiJxPiUrDyzMnzEy0DVR+Q3PQVgErJcQ8bxWTK/wBSYlJ2Jr7Cseacf/ihnJRh0qSh/GaFQ3GqQfeKnB9p5RZxlLu6nN4y5PJr7Ua4eLJ7kepT+1EhIcZlf7Un+rRFX2zkgsUTNHokM9rq+2jH4CeicFFC8/rQHSl//Y71SkpFFlKiBShFNALtW0Uf5Uyf+PBdmykdqJKncLS26f2JiZI41IXQTUuSwBOVz0dn9I8yyJYZpawK8ikmu3o56Xj6ZctnsWuWpuEnWmjbR1eVP2cfjxPXIR5ZwjiU5AOWYUKBbIlWZIF0qYgsMrX3i8wnbKYik6WJg3QwV7EsflaNEfJi+9FMsEl0beEV3CuNScR/pLBVqg0WOpSat1tFjF6afRS012IQhHTghCEAIQhACEIQAhCEAIQhACEIqOMdo5GHB7xbkfCmp9do45KKtnUm9It4j47HS5KCuatMtI1UQB/c9Iw3Fe1eIm8klPdAgEs6poB1Lcsv1rHlHH5KxiFJVOVNALhS1KURuOY3EUPyI9I0Q8Zvs9o4l27lZT+GHeK/Uqif3J6UjzDiMuZOmGbNWpRKiqpLAkvyiw8hFTgcTlN+lNRGow06WsJY1ax3paPOz5sjds34cUMfoolcOFb1jonYUpAtXoQ3Qv8A+RrBhB6/KI8/AUc/ZjPHyN7NdI44LBiWlMqcsy1OVhaBR2ACRoSQXfy3pY4DicyqZgLPSYwe5HNT7aKkqJyJQCWYqcDxOQ9dOb5PpHRxCeok+AhIagq4NcpBqQa+0WKVlMsdmvlhJ8CQoKrmd67V0fQWbSOpODmLcAKYk5ikuUuDRrvmFCPe8dHCOI5UJ7xiVEBKnGWuh/SvXY1q7RbyZqFKeqSHY6nqNKnS8STM0k0U0gtXxABnUGV5LayhvR2NmrY4iQlgGJIFUkk5gQ/Ir01ePq5CROUpZINK5iCwcC1yNoJnJBylYzJPxJIp+k5QBrQ0+rys4ytVgXIXLWxSXSpJqltQRS/odjG47N9pROaVN5Jw9AvqnY/y/WMOvHo71WVQCmAOQvmcHNnHTe9tImziFDYguGuNQpOvp0i7FlcGV5Mal2emwim7N8ZE9GVRHeJuNx+obiLmPRjJSVowtNOmIQhEjghCEAIQhACEIQAjjMWEglRAADkksANyY+TpoSkqUQEgOSdI827WcZVjCZSFFMjVhzLtUt8PTyivJlUEWY8bmyT2s/iChJVJkKIUHClhJJ0okaHqdrRmeH4iUsla8QoKAsBmWS+gYua7G8csJ2aluFlS1i6gtQr1OUEn3i2lykBSZiQUy6AJluhPKTVQKhSt6/KPOyZHN2zfGMIKkdqZYACgFBFGTqdcxAJJ9anpFDxngYIVMUggly4YEvqWQXTYVa0abDAJSSoKe11Ejw1ClandybdG7sVhiq9M9qCgoRmJD2ptfeIMKVMwqeESpM2X3ozpJDnMChYJynLqctSdfJq2fF+z5wuWZKUooe2qelraVrHR2jkrlghTrWouVFKcgTlI5BdwACCLOKuYm8P7SESgialU5CUBLJSFLLAePMrlDBnYit4i9rZdctNE3hikTEseVQ0AatLveOU7CuCTUb+W3tGfwXEhLmZpaFCW/IVnMQ70VoW9/ONlh5yJiAUjzpp0jFOFE23HZl8Tw9QS4pVxvW/lFcJLqzEh0jT7qa61Ma/HSXsKHT94z6pIzEtVwwJp1ffpHIza0XwlyR0JkJHKsEqU+bIHIzFyF1uABQbAbxPMszApKnEwDwkUUHejHMFChN6O8SuCYBuYkpDlOUAKzHxOQoEAC2a72i/x/DksZpBJQzgEgZX5hlFDQqZ723jTG2rM2TIlKjIYFE6ctaUBy4U9X5Blyvrdy501jjiMBiJCVTCkrK0saE5SC4Jpt8/SN8nCoQpwkMtzm5QAQzVA1BO9tI5rItc9Kn1izhoqefelo8dmT1AZ1MTMBKT8SMpI9AbV0jpwfG5soipUkXSSbbA6dI3PG+yCVqzyjkUVHODVNdhoxFQKX2jI8Q4KqWQlTEkO21qP0NPQxJNLs0RcZrRbcL4+kTkrlqKbEm2U6OHsbFt49g4PxJM9GYUUKKTqD+xuDH56m4BaWI82F42nYftN3cxImZrFJG4uzDUVI6UjRgyqD/hmXyfHtWvR6/COEqYFAKSQQQ4IsQbERzj0TzBCEIAQhCAEIRT9quL/AIbDqX8RonzYl/QAxyUlFWzsVbpGU7d8ZM1f4aUeRJ/MIepGlNA/vFdhpTFgSQgZial3sbabeUQeEyFn8wpqSGS2go4Iu5Y9aPFpLVlC1JclRNdAElmclrF/WPKnNyfJnoxioriguSmWkFRzFRrUWdvRuhiR3YCQGNAE1IN6nNVlFvQP1jmmWHlpSAlWWyqEhrOPU03tE6SUUUMgmZKNVQanJ8h5s8RSDZHynvQD4UiwqxpQhqFT6HSJcycCdXcgbAuwf6dHjpx8wjuyCaAhQZ6vLPkVsCB1Vs8fUzUgkks/KxU725ujF+nN1jvRDsquOcOzIUQoOSMxLEk8wJbR7gDQGM1J4crOcyikpCnSCHJAzGgo7sSks4tZo1GKm82ZAByNmTyklSVVygVKTlFWq2jxH4RwkzVK7xJKnUSSAUmocr2U7gCtDQERW+9GiMuMXbMqcOKIStqOrMlaRYF7Fz5dKRc9n8WUKY1B2PlrqItcV2VUhK8qAt7ZVNe7pUWBFWbfpFAZRlLylgR5U82saGjCKcqaRoxyjkTRuJkjMkEG/wBm0VWNwACSMtTs2lv39Il8CxmcMTRvR6V/aJGPlFwL63ih9WUJuMqZ08CQmWzqY0BClBi/hI8mUNLxeKnAKTlZRUCFBJFG3roX94z2IkNS5I2DB3J0rpHLh8ghTpLEVJ+pOjRbDNx+KRDJBS+TZdiWCnIpzlpViSGILE1JBcX0jnMcUDpu/wCksxY+Y26xT4njUtYCQsCcDyEMQbk2dh/XeOn/ABFE1J/OCk5iTlJAqGZO2rVd42KSKOEixnzUZqlhoCqr3U4J1S9PO0ZvtDIB56AM5ch62etL/OJeKxsxapiEBNPCXYjNpQ8pJc30jHdpJMxmUtSnZk51KWBV6Hag9KRXOKlouxJpkPEcYQLgnyaIwx8lSqZk9afd9Y6FcCUSctNgsFJIr0yvTeI3D+ELmLICXaqqgMAa+bNE448aWmXuTPaf4d8d7xHczCMyapOhF6fX32jaR4XwTBYnDKSUFlJOZLnlIrQEWO4j2fhHEUz5SZiaOOZOqTqDG7xslri/R5vkQSfJeybCEI1GYQhCAEef/wARZ6lzZctLMlLkGozKUlnG4Ao/6o9Ajx7juL7ycuahR510cDQsk1Nsrn0jL5UqhX5NPjQudlrwnDFIlrSc3KSbEqzKSCKmm/taOOKkqqkG5VSqjoH89OhEfeBPyuSfEHDX8QApeusWaVBCy4JzVDOWe/uGApoaxh7RqbqRXTpE0I5jnVkt4VfDWtS1KUidhxlGZiFMzlgaNUNo73rHOZiBMfJVg9aVY36eUVOKxhOVKDzKeoqA4SbM5A6VpHGEmybPxrKJQoP4SA1CFAZwLKu8QE4GaoFS1ADMX2JVVxl1Lmlm1iwwHC1BDhghwaHM+ilAHZnDblmjQT8MkqkgfCrO+nKN9SX+sc48uzn1FB6KzhvZ4JCSQApwQq6hRgwFKXq4fSLThkoS0FDEkKObZRLKcaAHTZmjvnT0iiiw122Yn1EU/EuKBlISAQQ2bajON2LH0iTnDGiv55GTcdxJMoDPUqflTUsz+z0fr5xiOJZ5sxS1OXb5W2e9+sXoGdzvd6+nlHCaqVKcrWB6xiyZZZOujVhisf7Kfh6FJXQkekaRMsrIz+pG+vlFBO7QyAeV1EWLN9YlYbjiFVJIJd05adKv6mkVqD9lmTlLdEjiPEESqDmV8vfX0jJ8T4rNWTmLjRiwGlhc1i/xeGznN8OjW+UU+JwZuw0u0djNKRbijGv5OHBOLIlrR3ksM7GZem+Vn2F7GLPF8aks8uWHIYpslAoAMqQCHPXzs0UE3C3dNd93/pHXJITTK5di5uNvdvaNMZ2hPAm7LMomLc9+oANmBCilLAu6AKHNqwd4YfguIWVEqSyrEnvAoFypioOFAvoCHMfMNLUlQKUcjV5mCRyuwJD11N40UlKiSoElCnOZLNpXmqxDUAe8WJmaTaKjC8ICVlM45lAOCCagcrg3ska6iLmXJQ/KwYEuAxrQE63pEfGYlGYkl81BQmtNNBq3yj5gpyedQUSlqjTUOX0JemxgmQdskYdRWC7BnGzqDEXaikF/MdI7eFYz8OszEZik/wCpLJszkt1D06UtHCXiwmYQwBypKn2dQCqUIJceo9OrHpJqGOWpI1bQ+YPo0WxlTtFTV6Z6JhcQmYgLQcyVBwRHbHnnZPjfcTRIWXlzCGNeVSg4NdDb2O8ehx6WPIpqzFODi6EIQiwgdOLmZZa1bJJ9gTHi0znFUsoBLhyxADfN9Y9m4mjNJmAXKFD5GPHcLNJTkUzNmBAbxAaDoARHn+c+jf4S7LrhgIswygKJDsoWUwAqfvSLafhwspLmhO7tQswNWil4dLOQFgoh8yQ+ZLGnh3elN4mcTxpQgFBUsgjx1uCHqXSobCn9Mikktl8otypFXxfFlKlIlvRgTUH1oG29bxX4RCirMD8LE/J7718xHKTLKlEqLklyS9Xv73i84VglKLCr+QqA2sZ/q3KkanFQjstMFxApQElAGUWTZruAaAhma1YnKE1SygAA5c96C4ox1Y9KmIs09241Jb/buX+T+kVXEuOFAIQalLEJoAzuH1pFn1f9XZkWPk7iiaVKUjvF1lpNS4DZspY1cu4oHiFPx0kuUrYggFIRmOWxUACAC7UPTeKtODmTubkOXM78uQOSFGtTUs9asxFp6JUrKlRyMkDxBsyqgrCaO9aFOl6CORxJ7f8AZJutL+iPNmTFLPdhaEAVzHMpxflAGhfLoNY7DwGWplLKlqIc5zlSSpm8IIH0j4MVMJPdAJIBISElSg+pAQ1zcvfSsRZ8qdMChnUTm8C0sRVR+Fm1Fm8mixJLpC5fmibKwUqYSjuU92xaclBTWjMwDu1wCQwqXpkJapiFqSS+QlL+RYkRbELDZyRmUQUl35SQ7aEKcMLv0iLMk0CiKEkB7gipdjevlHJPWy/DGn2XfBuKg8qwGHy6trE/GStQ5sxoGjMIksXAMW3BsQoskhwbk6dS0ZJq+iUocXaOM3DuPv7MVkzD1JLOPuu0aheBo4bdjENWFLE0D+wYXMRhaJxykXh5DMkFG63NKEEdXs1LxZcBxDchsMpAUbuNKBwC4ag9or8GCCVAOgEZgTdgel4mYtErK8l+UvQEA2cgVy8zgJpreNMHZRlSujr4pJWqegqQSAQUkEAUBLA6V8jTVo6lTXSuooVEGoWQHbMCSzPcbDeLYzkrloExYyqBzBLl7UdNRdm6mOmRh0OEqfvFUJKS7AkAubUSQG63YRaii9EbjCFolpnITm7tLKBPiQouRSrgsR9I4YDiUtY8VRUpaoPUEb6jeLnIpLksUsRlFagsoGgZLD5sWjEcV4OZZ72UrkcsRdHRjdOn1GplQhxlplvxaUMlKKFQa0ynMA27PHpHZfif4jDS5juWZXmKH3v6x5bhOKBaAXZYbMka6FtgWFrfXTfwyxrTJsnQjOnoUnKoedU+0afHnU6/JRnh8f0ehQhCPRMJ8IjxdeGKFKALqlEptdzRLbBlh/5RHtMeadr5PdYounkXzHqC3tlWH9S9xGLzY3FM2eHOpNHbh0BCU05FCqqgCzDY/wB946ONOcjAqSAxUzDMSHbR2vErBrKUELTmFGeoIuGZga7veJK5RZnJQrmZmq1Kb1t0jz5puNI1RlUrKORhqgBnN3peLLBzQhZyr5bObgPd7CO6dhhld/VmiqxGMCEgJbMH0t1HvrsIxpUXXzPnF+LvSWd+Yhianet6vFfwjClQ71yFpWyAxum6CGJcvfalIrETVGYlncGpAqwdyIs+F95LRlSUpzEnMUg5gaEk+E8pG5B10jTjjW2SyLjHjEvJ6RKQjvFmYpNgFZQOVVCCCSL8z/36pHDZuJUZqqJIIAISKFrctvSu+1rhOHhkEkK2clmqQQzNoX0ialQNQ4BOoIZqZha9A+1R10JWYXOjok8MQgHmUVG7TFAvsliyQKsAGDxyw+GSgBIUohRdSpgJUo8r1UA42Z2cRzniWmrM9VEaqOYlw3M1TWOGKxZWkqlkKUB4TrR+Y7R1tIgrZzxeClMFLSggGmYAB9dBdh7RlOJS0ZygBBfwKKUkVBa1Gajs9xtGpk4kECzj9KkuGY0JelfnRoqOMYMqDBkpLlVyzFLoBPUU/vEZbWizE6lsyuGxZHKQ7FgTY7e8dstRzBQatWFolcewqELSZaTlUl3VrUMQWGjdK9IhIfyH3/eMOSKT0erBqUVI1eDxWdAFHFDT2J3tEacliSW1b1363iLwyYAoOaa1izx8gtTxAbezEmK032ZmlGVGbM51cwb39tokoJeignVsrkuXyihbU+kc8dISfADmDUYsw3q2ukR5WDWrMQzJTmXUANQXP3SJxT5Wi6Ti4l7wbEZZeUOyFlBzUYVu5OntE38MJhJKWpckFKqNU+Jm1ID9dajhMsFVCaCp5iCKH4iasEVCXrpFxip5IysWBagc1rXODR6ep0rG6PWzzp/doqMXiAMoKJlgzIUpzSgITTajO9t+gTCpPhUGVl5hUJSFEOkjQioZ/qbGdKUgflqCVEktMA7tti3i6EF7VjOq4gApSSspKacyRykEZgWLlNKOHHWDJRV9ErFrSyMgQhyeYpBNHBLDKQSK+cTuwUw/ikE350nQsRmt5pEUOOSpJCnG2ZNiQTo12bpSLzsEP8xLIIZ1UatEqvXT+o2izE3zRzKkoM9RhCEeseYIz/bLhZmygtAeZKcgalJbMkewP/GNBCITgpxcX7JQk4yUkeXYWblKE5vyg5tZy9SxNFfU7xoZ2Ick3SWZtdA1Deohx/hfczO+lJGRZZaWoDuRsT84g8Pn5yUuQMpUGqBzAZai/MLe9Y8nhKEnBnoOSmuaGLmEJswG1nNg+8ZrHKf8tCQtSi4UAX1TlHSxjZKQM+UhTLSRRjro9qCutoicM4clAoOZQqS92qBSwfYRX9DZZDMooxGCwi+8BqlIoosdLjrTSNJJIVMISMmVnoXL3ND4WAf01aLLG8OAU+Z0pqXS4OehZgz1+bxE4XiMp5kkBLMWICgbEWZTjMb0ES41pnZZefyLDBgpAEvm5iLWcO9To28TEgrYLbkqSK1ct12Ljb2rcNjgVrUKJIyJZNUh99yTQaW0iVJGZSQEswI8XK9GYuxBynrTrE40Z5JkyeoEZcybMTcMWFvKuptvEfEcPSpXKa0NGZLsbPqHiOLVORSWzpIZKSBoTcgiw2B2iyQtwlRc0+EFxcCnoPfaJOpEdxK//ClJXmB5RbLdmDmutD77R3YjCCYliz6ZqVApmFCCH9zEuZiACQHJ1oGG3pfr7R0ysSS4FQLXrXQXCaxzihyl2Zbi2HmTQmWhsiKJaiifDRJNAVCm0Z+XQ3Zt/wCsbTiXC1ELKJZDqYpFCGSlspJa2Yeaor+P4PDsFIJSrmIJzMTWhSpyDmYFxvFGXG7N3j50kolNKmF2Zmu4r841PDpgUhlEuGdz7RlErcklyTUkly+tdYtuFzwksQahteprGN0paL8sbiTFYcEgsBrUj9op8StiTRzqwob+7RbY2tj0AcU3cnyiinrqqwcn/wAjqZzHG+y84fOTkC0ZkmSPCfjz0oOhZiNfSJU3HqyklIBNAnPVqNnAYvv56RlDilOlwSEl8ocGt2NWdhpGiGJMyUCaqLMXa3KSMtdKxrhO0Z82Li7OM2anLmWq9cpVYn+byvQ3846MVi5hKlt3iEBPepUAQg6rl1zUbR76xBMtSwkMwSVZq1FXavRr/OOjiOOBmAoZkpYsSBo1QzgHXeJciPA6kz8y05w2UqBUC4WzMwomiWsK7Rf9iE/5mUAP1KURrmSog28ozrKyhKi6JZNRtq3U0+W8bX+G+FzKmTy/6QNA7U8wlKf+0XeOrmivO0oM3kIQj1jzBCEIA4TZQUkpUHBDEGMRj8CrC4hwM0qYDpV9A7Fizl9S0bqInFML3spSNSHT0IqPnFObFzV+0W4snF16ZiCVBfOFEy1gFXRbkPoTVyWAi1nB0qQCks6nFqFyLuxZgRtELESkqCScwHgWrOUMKEBY+IXvHXhcQoflq8aWyufGL7UtfrHn3TNbVosqFDB1HKQ2pFFUOpYj7EV3c/lpBSwYqCv0sxAJ+Hoekc0Y1JAclKkuVJAykGhLPTKKl+nnEsATUKCAGWCOY0IeoLWVmNupjrqRDcSqTMSkgIcppmz6lmuaigLGlxFjLnOknwpKMxSpgoO4BrceMilWuLRwnSkDwhI5iogkOlwp9RyA1bpHIKQsEEB6AFYGZNWIBsKONnBMcSolJpnSLOQCHdi5Lm6jum1bVjsBUkAIOZZGYh2G1/P7rDESlNlCf5U1OYgEvrzUeupIiLNXl/LyqdS2JJ0TRkkaPmHUpiLVHVsl4ZXeDnBcMyi2XQtWrvfzESVgAkhxmOUOVPuavy0QSTdhESTKKUpAIIDFrhzuH6eXtHLFTcolhTZyWSgqe7FSzXRldKtWJxdLZBq3onTMLnINVK8mQAAxKR6m5Lv0in7RyEpSCAl8pAUoB6ZWajZvPQFos5SlKPjVVwtqZSwDal2BrowrWtdxmTLmyeUlS0gBgSWJIFQA4IykFxvrHMi+J3FqasxSnFr+vvE3h02xf12MRcS4dw248t9rx2SSUukpINiCGbzGkeZJaPae0aFKgxLM9njPYkMokD5fSLjCYnNLygFRGvT2irxuHJO0RT2VYtN2R8LJzqs5vevRiW+sa+RIMtJIuQARoGo/Q9IqezWGdVUuA7ln8zTW9/SL3jC1MwDUuxNiHdj6jX6Rsxr42ZvInc+Jn8bN5XKiFAU61q7XcnSKB2cNvfqddmo1YscWpKVuXWKXLtrQ6VJjpw6WdST4ySpTGlSrl3trWO9hfFH0yFJSEqDulKi11Z6oT8gfaPVeyvDTh8MhCvGXUvopVSPS3pGW7D8GM2Z+JmjlS3dgvVTNmrcAU8/KPQI9LxMVLkzz/JyW+IhCEbDKIQhACEIQBk+0EgIWrMnkm3NaNUK/4qNRsekU80g0Woonyy1TRQFQSLqTc7iNvxfACdKUgs7cpOh0fpoehjzxc1aVGXMBzVCCo86VJdk9BUMdnjzfJhxlfpm/BLkv0cJ2NTO5QRLnpdWZ+UqD0vUco387wRxoMmWpPdrYukpGQEsxS1gxNamljEJchU4FQCAseMA5QrYpDsFPp9IjqlqB/NDhJZ3BUHLu9zS1desY+bNixxejQJnLSRmGdbB8uUO/MS58Q/ZXr8wePlurOpGZnOYmhKiSn/e3zF2isk4eaBmQozGsDRQZiCNxbpzN0j7i8amYyZqAlYASVKRV6c71Br5D3Ly50V/Sv/hdpxBzKKT5Am3iYlyTmeuUihy00j5gULJZ0EJSk71IUyQ7cwJXXcV1MVmClgJKkqrZDEkEl2ueUhqnSsWOCM1KiXcO7amlAN3BcmmsSUr7IShV0XCkKCBkQgaspWgZ3u9Him4ZPVMWvEFiwygrICUpfmLC4AOvzhiMfMmpUlTIQaUBCikvp4agANW+jx3yJmWX3WVKQqyllwUh8ylAXOZqWJyjpHXJNkFFpP8AklZUvmWtpQSp3JBUSQQ+pUoEqUGd8trRCm8WXMJTJlhImUtzqsxGgF7g3NYh4zNOUkJSeQlkiuZaqrXMJpc9Pm0WvCpIk86i8xSUl6sMz1BIG1Sd4OblKo6X5OqKirlt/gh47gSpSBNBJmpOZkgFNKuEsXb22AjNTHJUpRKlElydSSXUW6vG1/xF1JRQqPXXX0Ye5ion8PEtSlBIJshJfKPS5JAfYZrUirJiTXxLsOZx+7shcHUKu37X3ixmYfvCyRrc+z/e0fcNLQhHKE2pQE+ajcnyjr/ESww5qBrM7BubUf2in6NdknPk7ROTh+4DJUhJqLpf5lyS4PpEHFY8J5SrOWqKu9L6an2EccKpJdSkhh+ogXerNb70jhOmpKxkSz0aUnm1s973rGhLWiqt7KUSahK+VOYEJABURuL0Y2PrGm7OdnxOKiRlkgkJo1Nh/MdTpbymcF7KFRK5oKEqqUuc6tgomrAU/aNnKlhICUhgKACNmDxvcjPm8j1E+ypYSAlIAADACwAjlCEegYhCEIAQhCAEIQgBFD2m7PDEALTyzU2O4FWPXY6PF9CIzgpqmSjJxdo8dUSFL7wqTMzVJG5LiY2vUPrEqUbImBv0lLAKBs5e9Xby2jd9o+ACeMyAEzBrbN5nfYxisTJyJXLnpyEHkflGvgLNdrx5GXA8bPUx5lkR1ycIpNUFgzAgk7ULeEOPlHOcFTAxSVABrioDM5u7gOevWOnDuk5FFQo/K4dgKBrmvzIiSudMlOGQoZQwLij0Ua1Lj6mKVRY7si92LJVkLNVgw2LWFx1pHdhu9bxjZLqLChc5Tej/AGId4lYIIZ65i16uT726Rywa+75lE8gOVmrRQbm3cfMaxxdnW3T0S8OhSjYFTpIBsCwYAbBn839Zk/ErccqQQ3Locoe+zi28feGzZeQAqBITzKJ8StT9KRH4jNBfuwBqSQafd6dd4t6V2UduqPuFWSkKUMqeVWugZJULE3OrkiPqEm7PnylJOYZUZVNlD6DLd6k7Rww4cOtNAKhTNRgKeltokSGGZg+YBPXlcW0+KJReiLWzu8KnASK1pVnO1QpvR3iHiJhfKwelTVtR01I3LNFhhOHzZiiySAbqLj9Rq96nTeJGF7I1Cpsx+iQw6EP+0WxxTl0iHOEe2Z1ailJYVFRrfV71FtgRHOVwybMJTLQo18Xw7VUq5jdSeESU2loJGpSCfcxOi6Ph39zIPyq+1GRwHY0uFT5jt8Kf3P8AQP1jSYPh8uUPy0BOjtU+ZuYlQjVDFCHSM88sp9sQhCLCsQhCAEIQgBCEIAQhCAEIQgBHXOkpWGWkKGygCPYx2QgCBO4NJUAO7SMrFOUMzOzNs8V+K7OZrLcFRJzh/wBADG9Alh5kxfwiuWGEu0TWSS9mS/8Ai3LqmD/r6bxKm9lUkoAWyUfDkd23JNukaOEVrxcS9E35GR+zOq7JoPxkeSRre7xJldmpI/UfVvoIuYRJePjXo482R+yJK4ZKSGEtNbuHfzeJKUAWAHlHKEWqKXSK3JvsQhCOnBCEIAQhCAEIQgBCEIAQhCAEIQgBCEIAQhCAEIQgBCEIAQhCAEIQgBCEIAQhCAEIQgBCEIAQhCAEIQgBCEIAQhCAEIQgBCEIAQhCAEIQgBCEIAQhCAEIQgBCEIAQhCAEIQgBCEIAQhCAEIQgD//Z"/>
          <p:cNvSpPr>
            <a:spLocks noChangeAspect="1" noChangeArrowheads="1"/>
          </p:cNvSpPr>
          <p:nvPr/>
        </p:nvSpPr>
        <p:spPr bwMode="auto">
          <a:xfrm>
            <a:off x="1679575" y="-1554163"/>
            <a:ext cx="31432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UEhQWFRUWGB0aFxcWFxgcGxofGR4XGBsaGBwaHCghGxslGxgaITEhJSkrLi8wGCAzODMtNygtLisBCgoKDg0OGxAQGy8mICQsLDQ0NC8sLC00NDA0LDQsLCwsNCwsLDQsLDQ0LCwsLCwsLCwsLDQ0LDQsLCw0LCwsLP/AABEIAOQA3QMBIgACEQEDEQH/xAAcAAEAAwADAQEAAAAAAAAAAAAABAUGAgMHAQj/xAA7EAABAgQEAwYEBAQHAQAAAAABAhEAAyExBBJBUQUiYQYTMnGBkUKhsfAUI1LRB2LB4RUkM3KCkvEW/8QAGQEBAAMBAQAAAAAAAAAAAAAAAAIDBAEF/8QAJxEAAgICAgIBBAIDAAAAAAAAAAECEQMhEjEEQSITMlFxYaEUQuH/2gAMAwEAAhEDEQA/APcYQhACEIQAhCEAIQhACEIQAhCEAIQhACEIQAhCEAIQhACEIQAhCEAIQhACEIQAhCEAIQhACEIQAhCEAIQiJxPiUrDyzMnzEy0DVR+Q3PQVgErJcQ8bxWTK/wBSYlJ2Jr7Cseacf/ihnJRh0qSh/GaFQ3GqQfeKnB9p5RZxlLu6nN4y5PJr7Ua4eLJ7kepT+1EhIcZlf7Un+rRFX2zkgsUTNHokM9rq+2jH4CeicFFC8/rQHSl//Y71SkpFFlKiBShFNALtW0Uf5Uyf+PBdmykdqJKncLS26f2JiZI41IXQTUuSwBOVz0dn9I8yyJYZpawK8ikmu3o56Xj6ZctnsWuWpuEnWmjbR1eVP2cfjxPXIR5ZwjiU5AOWYUKBbIlWZIF0qYgsMrX3i8wnbKYik6WJg3QwV7EsflaNEfJi+9FMsEl0beEV3CuNScR/pLBVqg0WOpSat1tFjF6afRS012IQhHTghCEAIQhACEIQAhCEAIQhACEIqOMdo5GHB7xbkfCmp9do45KKtnUm9It4j47HS5KCuatMtI1UQB/c9Iw3Fe1eIm8klPdAgEs6poB1Lcsv1rHlHH5KxiFJVOVNALhS1KURuOY3EUPyI9I0Q8Zvs9o4l27lZT+GHeK/Uqif3J6UjzDiMuZOmGbNWpRKiqpLAkvyiw8hFTgcTlN+lNRGow06WsJY1ax3paPOz5sjds34cUMfoolcOFb1jonYUpAtXoQ3Qv8A+RrBhB6/KI8/AUc/ZjPHyN7NdI44LBiWlMqcsy1OVhaBR2ACRoSQXfy3pY4DicyqZgLPSYwe5HNT7aKkqJyJQCWYqcDxOQ9dOb5PpHRxCeok+AhIagq4NcpBqQa+0WKVlMsdmvlhJ8CQoKrmd67V0fQWbSOpODmLcAKYk5ikuUuDRrvmFCPe8dHCOI5UJ7xiVEBKnGWuh/SvXY1q7RbyZqFKeqSHY6nqNKnS8STM0k0U0gtXxABnUGV5LayhvR2NmrY4iQlgGJIFUkk5gQ/Ir01ePq5CROUpZINK5iCwcC1yNoJnJBylYzJPxJIp+k5QBrQ0+rys4ytVgXIXLWxSXSpJqltQRS/odjG47N9pROaVN5Jw9AvqnY/y/WMOvHo71WVQCmAOQvmcHNnHTe9tImziFDYguGuNQpOvp0i7FlcGV5Mal2emwim7N8ZE9GVRHeJuNx+obiLmPRjJSVowtNOmIQhEjghCEAIQhACEIQAjjMWEglRAADkksANyY+TpoSkqUQEgOSdI827WcZVjCZSFFMjVhzLtUt8PTyivJlUEWY8bmyT2s/iChJVJkKIUHClhJJ0okaHqdrRmeH4iUsla8QoKAsBmWS+gYua7G8csJ2aluFlS1i6gtQr1OUEn3i2lykBSZiQUy6AJluhPKTVQKhSt6/KPOyZHN2zfGMIKkdqZYACgFBFGTqdcxAJJ9anpFDxngYIVMUggly4YEvqWQXTYVa0abDAJSSoKe11Ejw1ClandybdG7sVhiq9M9qCgoRmJD2ptfeIMKVMwqeESpM2X3ozpJDnMChYJynLqctSdfJq2fF+z5wuWZKUooe2qelraVrHR2jkrlghTrWouVFKcgTlI5BdwACCLOKuYm8P7SESgialU5CUBLJSFLLAePMrlDBnYit4i9rZdctNE3hikTEseVQ0AatLveOU7CuCTUb+W3tGfwXEhLmZpaFCW/IVnMQ70VoW9/ONlh5yJiAUjzpp0jFOFE23HZl8Tw9QS4pVxvW/lFcJLqzEh0jT7qa61Ma/HSXsKHT94z6pIzEtVwwJp1ffpHIza0XwlyR0JkJHKsEqU+bIHIzFyF1uABQbAbxPMszApKnEwDwkUUHejHMFChN6O8SuCYBuYkpDlOUAKzHxOQoEAC2a72i/x/DksZpBJQzgEgZX5hlFDQqZ723jTG2rM2TIlKjIYFE6ctaUBy4U9X5Blyvrdy501jjiMBiJCVTCkrK0saE5SC4Jpt8/SN8nCoQpwkMtzm5QAQzVA1BO9tI5rItc9Kn1izhoqefelo8dmT1AZ1MTMBKT8SMpI9AbV0jpwfG5soipUkXSSbbA6dI3PG+yCVqzyjkUVHODVNdhoxFQKX2jI8Q4KqWQlTEkO21qP0NPQxJNLs0RcZrRbcL4+kTkrlqKbEm2U6OHsbFt49g4PxJM9GYUUKKTqD+xuDH56m4BaWI82F42nYftN3cxImZrFJG4uzDUVI6UjRgyqD/hmXyfHtWvR6/COEqYFAKSQQQ4IsQbERzj0TzBCEIAQhCAEIRT9quL/AIbDqX8RonzYl/QAxyUlFWzsVbpGU7d8ZM1f4aUeRJ/MIepGlNA/vFdhpTFgSQgZial3sbabeUQeEyFn8wpqSGS2go4Iu5Y9aPFpLVlC1JclRNdAElmclrF/WPKnNyfJnoxioriguSmWkFRzFRrUWdvRuhiR3YCQGNAE1IN6nNVlFvQP1jmmWHlpSAlWWyqEhrOPU03tE6SUUUMgmZKNVQanJ8h5s8RSDZHynvQD4UiwqxpQhqFT6HSJcycCdXcgbAuwf6dHjpx8wjuyCaAhQZ6vLPkVsCB1Vs8fUzUgkks/KxU725ujF+nN1jvRDsquOcOzIUQoOSMxLEk8wJbR7gDQGM1J4crOcyikpCnSCHJAzGgo7sSks4tZo1GKm82ZAByNmTyklSVVygVKTlFWq2jxH4RwkzVK7xJKnUSSAUmocr2U7gCtDQERW+9GiMuMXbMqcOKIStqOrMlaRYF7Fz5dKRc9n8WUKY1B2PlrqItcV2VUhK8qAt7ZVNe7pUWBFWbfpFAZRlLylgR5U82saGjCKcqaRoxyjkTRuJkjMkEG/wBm0VWNwACSMtTs2lv39Il8CxmcMTRvR6V/aJGPlFwL63ih9WUJuMqZ08CQmWzqY0BClBi/hI8mUNLxeKnAKTlZRUCFBJFG3roX94z2IkNS5I2DB3J0rpHLh8ghTpLEVJ+pOjRbDNx+KRDJBS+TZdiWCnIpzlpViSGILE1JBcX0jnMcUDpu/wCksxY+Y26xT4njUtYCQsCcDyEMQbk2dh/XeOn/ABFE1J/OCk5iTlJAqGZO2rVd42KSKOEixnzUZqlhoCqr3U4J1S9PO0ZvtDIB56AM5ch62etL/OJeKxsxapiEBNPCXYjNpQ8pJc30jHdpJMxmUtSnZk51KWBV6Hag9KRXOKlouxJpkPEcYQLgnyaIwx8lSqZk9afd9Y6FcCUSctNgsFJIr0yvTeI3D+ELmLICXaqqgMAa+bNE448aWmXuTPaf4d8d7xHczCMyapOhF6fX32jaR4XwTBYnDKSUFlJOZLnlIrQEWO4j2fhHEUz5SZiaOOZOqTqDG7xslri/R5vkQSfJeybCEI1GYQhCAEef/wARZ6lzZctLMlLkGozKUlnG4Ao/6o9Ajx7juL7ycuahR510cDQsk1Nsrn0jL5UqhX5NPjQudlrwnDFIlrSc3KSbEqzKSCKmm/taOOKkqqkG5VSqjoH89OhEfeBPyuSfEHDX8QApeusWaVBCy4JzVDOWe/uGApoaxh7RqbqRXTpE0I5jnVkt4VfDWtS1KUidhxlGZiFMzlgaNUNo73rHOZiBMfJVg9aVY36eUVOKxhOVKDzKeoqA4SbM5A6VpHGEmybPxrKJQoP4SA1CFAZwLKu8QE4GaoFS1ADMX2JVVxl1Lmlm1iwwHC1BDhghwaHM+ilAHZnDblmjQT8MkqkgfCrO+nKN9SX+sc48uzn1FB6KzhvZ4JCSQApwQq6hRgwFKXq4fSLThkoS0FDEkKObZRLKcaAHTZmjvnT0iiiw122Yn1EU/EuKBlISAQQ2bajON2LH0iTnDGiv55GTcdxJMoDPUqflTUsz+z0fr5xiOJZ5sxS1OXb5W2e9+sXoGdzvd6+nlHCaqVKcrWB6xiyZZZOujVhisf7Kfh6FJXQkekaRMsrIz+pG+vlFBO7QyAeV1EWLN9YlYbjiFVJIJd05adKv6mkVqD9lmTlLdEjiPEESqDmV8vfX0jJ8T4rNWTmLjRiwGlhc1i/xeGznN8OjW+UU+JwZuw0u0djNKRbijGv5OHBOLIlrR3ksM7GZem+Vn2F7GLPF8aks8uWHIYpslAoAMqQCHPXzs0UE3C3dNd93/pHXJITTK5di5uNvdvaNMZ2hPAm7LMomLc9+oANmBCilLAu6AKHNqwd4YfguIWVEqSyrEnvAoFypioOFAvoCHMfMNLUlQKUcjV5mCRyuwJD11N40UlKiSoElCnOZLNpXmqxDUAe8WJmaTaKjC8ICVlM45lAOCCagcrg3ska6iLmXJQ/KwYEuAxrQE63pEfGYlGYkl81BQmtNNBq3yj5gpyedQUSlqjTUOX0JemxgmQdskYdRWC7BnGzqDEXaikF/MdI7eFYz8OszEZik/wCpLJszkt1D06UtHCXiwmYQwBypKn2dQCqUIJceo9OrHpJqGOWpI1bQ+YPo0WxlTtFTV6Z6JhcQmYgLQcyVBwRHbHnnZPjfcTRIWXlzCGNeVSg4NdDb2O8ehx6WPIpqzFODi6EIQiwgdOLmZZa1bJJ9gTHi0znFUsoBLhyxADfN9Y9m4mjNJmAXKFD5GPHcLNJTkUzNmBAbxAaDoARHn+c+jf4S7LrhgIswygKJDsoWUwAqfvSLafhwspLmhO7tQswNWil4dLOQFgoh8yQ+ZLGnh3elN4mcTxpQgFBUsgjx1uCHqXSobCn9Mikktl8otypFXxfFlKlIlvRgTUH1oG29bxX4RCirMD8LE/J7718xHKTLKlEqLklyS9Xv73i84VglKLCr+QqA2sZ/q3KkanFQjstMFxApQElAGUWTZruAaAhma1YnKE1SygAA5c96C4ox1Y9KmIs09241Jb/buX+T+kVXEuOFAIQalLEJoAzuH1pFn1f9XZkWPk7iiaVKUjvF1lpNS4DZspY1cu4oHiFPx0kuUrYggFIRmOWxUACAC7UPTeKtODmTubkOXM78uQOSFGtTUs9asxFp6JUrKlRyMkDxBsyqgrCaO9aFOl6CORxJ7f8AZJutL+iPNmTFLPdhaEAVzHMpxflAGhfLoNY7DwGWplLKlqIc5zlSSpm8IIH0j4MVMJPdAJIBISElSg+pAQ1zcvfSsRZ8qdMChnUTm8C0sRVR+Fm1Fm8mixJLpC5fmibKwUqYSjuU92xaclBTWjMwDu1wCQwqXpkJapiFqSS+QlL+RYkRbELDZyRmUQUl35SQ7aEKcMLv0iLMk0CiKEkB7gipdjevlHJPWy/DGn2XfBuKg8qwGHy6trE/GStQ5sxoGjMIksXAMW3BsQoskhwbk6dS0ZJq+iUocXaOM3DuPv7MVkzD1JLOPuu0aheBo4bdjENWFLE0D+wYXMRhaJxykXh5DMkFG63NKEEdXs1LxZcBxDchsMpAUbuNKBwC4ag9or8GCCVAOgEZgTdgel4mYtErK8l+UvQEA2cgVy8zgJpreNMHZRlSujr4pJWqegqQSAQUkEAUBLA6V8jTVo6lTXSuooVEGoWQHbMCSzPcbDeLYzkrloExYyqBzBLl7UdNRdm6mOmRh0OEqfvFUJKS7AkAubUSQG63YRaii9EbjCFolpnITm7tLKBPiQouRSrgsR9I4YDiUtY8VRUpaoPUEb6jeLnIpLksUsRlFagsoGgZLD5sWjEcV4OZZ72UrkcsRdHRjdOn1GplQhxlplvxaUMlKKFQa0ynMA27PHpHZfif4jDS5juWZXmKH3v6x5bhOKBaAXZYbMka6FtgWFrfXTfwyxrTJsnQjOnoUnKoedU+0afHnU6/JRnh8f0ehQhCPRMJ8IjxdeGKFKALqlEptdzRLbBlh/5RHtMeadr5PdYounkXzHqC3tlWH9S9xGLzY3FM2eHOpNHbh0BCU05FCqqgCzDY/wB946ONOcjAqSAxUzDMSHbR2vErBrKUELTmFGeoIuGZga7veJK5RZnJQrmZmq1Kb1t0jz5puNI1RlUrKORhqgBnN3peLLBzQhZyr5bObgPd7CO6dhhld/VmiqxGMCEgJbMH0t1HvrsIxpUXXzPnF+LvSWd+Yhianet6vFfwjClQ71yFpWyAxum6CGJcvfalIrETVGYlncGpAqwdyIs+F95LRlSUpzEnMUg5gaEk+E8pG5B10jTjjW2SyLjHjEvJ6RKQjvFmYpNgFZQOVVCCCSL8z/36pHDZuJUZqqJIIAISKFrctvSu+1rhOHhkEkK2clmqQQzNoX0ialQNQ4BOoIZqZha9A+1R10JWYXOjok8MQgHmUVG7TFAvsliyQKsAGDxyw+GSgBIUohRdSpgJUo8r1UA42Z2cRzniWmrM9VEaqOYlw3M1TWOGKxZWkqlkKUB4TrR+Y7R1tIgrZzxeClMFLSggGmYAB9dBdh7RlOJS0ZygBBfwKKUkVBa1Gajs9xtGpk4kECzj9KkuGY0JelfnRoqOMYMqDBkpLlVyzFLoBPUU/vEZbWizE6lsyuGxZHKQ7FgTY7e8dstRzBQatWFolcewqELSZaTlUl3VrUMQWGjdK9IhIfyH3/eMOSKT0erBqUVI1eDxWdAFHFDT2J3tEacliSW1b1363iLwyYAoOaa1izx8gtTxAbezEmK032ZmlGVGbM51cwb39tokoJeignVsrkuXyihbU+kc8dISfADmDUYsw3q2ukR5WDWrMQzJTmXUANQXP3SJxT5Wi6Ti4l7wbEZZeUOyFlBzUYVu5OntE38MJhJKWpckFKqNU+Jm1ID9dajhMsFVCaCp5iCKH4iasEVCXrpFxip5IysWBagc1rXODR6ep0rG6PWzzp/doqMXiAMoKJlgzIUpzSgITTajO9t+gTCpPhUGVl5hUJSFEOkjQioZ/qbGdKUgflqCVEktMA7tti3i6EF7VjOq4gApSSspKacyRykEZgWLlNKOHHWDJRV9ErFrSyMgQhyeYpBNHBLDKQSK+cTuwUw/ikE350nQsRmt5pEUOOSpJCnG2ZNiQTo12bpSLzsEP8xLIIZ1UatEqvXT+o2izE3zRzKkoM9RhCEeseYIz/bLhZmygtAeZKcgalJbMkewP/GNBCITgpxcX7JQk4yUkeXYWblKE5vyg5tZy9SxNFfU7xoZ2Ick3SWZtdA1Deohx/hfczO+lJGRZZaWoDuRsT84g8Pn5yUuQMpUGqBzAZai/MLe9Y8nhKEnBnoOSmuaGLmEJswG1nNg+8ZrHKf8tCQtSi4UAX1TlHSxjZKQM+UhTLSRRjro9qCutoicM4clAoOZQqS92qBSwfYRX9DZZDMooxGCwi+8BqlIoosdLjrTSNJJIVMISMmVnoXL3ND4WAf01aLLG8OAU+Z0pqXS4OehZgz1+bxE4XiMp5kkBLMWICgbEWZTjMb0ES41pnZZefyLDBgpAEvm5iLWcO9To28TEgrYLbkqSK1ct12Ljb2rcNjgVrUKJIyJZNUh99yTQaW0iVJGZSQEswI8XK9GYuxBynrTrE40Z5JkyeoEZcybMTcMWFvKuptvEfEcPSpXKa0NGZLsbPqHiOLVORSWzpIZKSBoTcgiw2B2iyQtwlRc0+EFxcCnoPfaJOpEdxK//ClJXmB5RbLdmDmutD77R3YjCCYliz6ZqVApmFCCH9zEuZiACQHJ1oGG3pfr7R0ysSS4FQLXrXQXCaxzihyl2Zbi2HmTQmWhsiKJaiifDRJNAVCm0Z+XQ3Zt/wCsbTiXC1ELKJZDqYpFCGSlspJa2Yeaor+P4PDsFIJSrmIJzMTWhSpyDmYFxvFGXG7N3j50kolNKmF2Zmu4r841PDpgUhlEuGdz7RlErcklyTUkly+tdYtuFzwksQahteprGN0paL8sbiTFYcEgsBrUj9op8StiTRzqwob+7RbY2tj0AcU3cnyiinrqqwcn/wAjqZzHG+y84fOTkC0ZkmSPCfjz0oOhZiNfSJU3HqyklIBNAnPVqNnAYvv56RlDilOlwSEl8ocGt2NWdhpGiGJMyUCaqLMXa3KSMtdKxrhO0Z82Li7OM2anLmWq9cpVYn+byvQ3846MVi5hKlt3iEBPepUAQg6rl1zUbR76xBMtSwkMwSVZq1FXavRr/OOjiOOBmAoZkpYsSBo1QzgHXeJciPA6kz8y05w2UqBUC4WzMwomiWsK7Rf9iE/5mUAP1KURrmSog28ozrKyhKi6JZNRtq3U0+W8bX+G+FzKmTy/6QNA7U8wlKf+0XeOrmivO0oM3kIQj1jzBCEIA4TZQUkpUHBDEGMRj8CrC4hwM0qYDpV9A7Fizl9S0bqInFML3spSNSHT0IqPnFObFzV+0W4snF16ZiCVBfOFEy1gFXRbkPoTVyWAi1nB0qQCks6nFqFyLuxZgRtELESkqCScwHgWrOUMKEBY+IXvHXhcQoflq8aWyufGL7UtfrHn3TNbVosqFDB1HKQ2pFFUOpYj7EV3c/lpBSwYqCv0sxAJ+Hoekc0Y1JAclKkuVJAykGhLPTKKl+nnEsATUKCAGWCOY0IeoLWVmNupjrqRDcSqTMSkgIcppmz6lmuaigLGlxFjLnOknwpKMxSpgoO4BrceMilWuLRwnSkDwhI5iogkOlwp9RyA1bpHIKQsEEB6AFYGZNWIBsKONnBMcSolJpnSLOQCHdi5Lm6jum1bVjsBUkAIOZZGYh2G1/P7rDESlNlCf5U1OYgEvrzUeupIiLNXl/LyqdS2JJ0TRkkaPmHUpiLVHVsl4ZXeDnBcMyi2XQtWrvfzESVgAkhxmOUOVPuavy0QSTdhESTKKUpAIIDFrhzuH6eXtHLFTcolhTZyWSgqe7FSzXRldKtWJxdLZBq3onTMLnINVK8mQAAxKR6m5Lv0in7RyEpSCAl8pAUoB6ZWajZvPQFos5SlKPjVVwtqZSwDal2BrowrWtdxmTLmyeUlS0gBgSWJIFQA4IykFxvrHMi+J3FqasxSnFr+vvE3h02xf12MRcS4dw248t9rx2SSUukpINiCGbzGkeZJaPae0aFKgxLM9njPYkMokD5fSLjCYnNLygFRGvT2irxuHJO0RT2VYtN2R8LJzqs5vevRiW+sa+RIMtJIuQARoGo/Q9IqezWGdVUuA7ln8zTW9/SL3jC1MwDUuxNiHdj6jX6Rsxr42ZvInc+Jn8bN5XKiFAU61q7XcnSKB2cNvfqddmo1YscWpKVuXWKXLtrQ6VJjpw6WdST4ySpTGlSrl3trWO9hfFH0yFJSEqDulKi11Z6oT8gfaPVeyvDTh8MhCvGXUvopVSPS3pGW7D8GM2Z+JmjlS3dgvVTNmrcAU8/KPQI9LxMVLkzz/JyW+IhCEbDKIQhACEIQBk+0EgIWrMnkm3NaNUK/4qNRsekU80g0Woonyy1TRQFQSLqTc7iNvxfACdKUgs7cpOh0fpoehjzxc1aVGXMBzVCCo86VJdk9BUMdnjzfJhxlfpm/BLkv0cJ2NTO5QRLnpdWZ+UqD0vUco387wRxoMmWpPdrYukpGQEsxS1gxNamljEJchU4FQCAseMA5QrYpDsFPp9IjqlqB/NDhJZ3BUHLu9zS1desY+bNixxejQJnLSRmGdbB8uUO/MS58Q/ZXr8wePlurOpGZnOYmhKiSn/e3zF2isk4eaBmQozGsDRQZiCNxbpzN0j7i8amYyZqAlYASVKRV6c71Br5D3Ly50V/Sv/hdpxBzKKT5Am3iYlyTmeuUihy00j5gULJZ0EJSk71IUyQ7cwJXXcV1MVmClgJKkqrZDEkEl2ueUhqnSsWOCM1KiXcO7amlAN3BcmmsSUr7IShV0XCkKCBkQgaspWgZ3u9Him4ZPVMWvEFiwygrICUpfmLC4AOvzhiMfMmpUlTIQaUBCikvp4agANW+jx3yJmWX3WVKQqyllwUh8ylAXOZqWJyjpHXJNkFFpP8AklZUvmWtpQSp3JBUSQQ+pUoEqUGd8trRCm8WXMJTJlhImUtzqsxGgF7g3NYh4zNOUkJSeQlkiuZaqrXMJpc9Pm0WvCpIk86i8xSUl6sMz1BIG1Sd4OblKo6X5OqKirlt/gh47gSpSBNBJmpOZkgFNKuEsXb22AjNTHJUpRKlElydSSXUW6vG1/xF1JRQqPXXX0Ye5ion8PEtSlBIJshJfKPS5JAfYZrUirJiTXxLsOZx+7shcHUKu37X3ixmYfvCyRrc+z/e0fcNLQhHKE2pQE+ajcnyjr/ESww5qBrM7BubUf2in6NdknPk7ROTh+4DJUhJqLpf5lyS4PpEHFY8J5SrOWqKu9L6an2EccKpJdSkhh+ogXerNb70jhOmpKxkSz0aUnm1s973rGhLWiqt7KUSahK+VOYEJABURuL0Y2PrGm7OdnxOKiRlkgkJo1Nh/MdTpbymcF7KFRK5oKEqqUuc6tgomrAU/aNnKlhICUhgKACNmDxvcjPm8j1E+ypYSAlIAADACwAjlCEegYhCEIAQhCAEIQgBFD2m7PDEALTyzU2O4FWPXY6PF9CIzgpqmSjJxdo8dUSFL7wqTMzVJG5LiY2vUPrEqUbImBv0lLAKBs5e9Xby2jd9o+ACeMyAEzBrbN5nfYxisTJyJXLnpyEHkflGvgLNdrx5GXA8bPUx5lkR1ycIpNUFgzAgk7ULeEOPlHOcFTAxSVABrioDM5u7gOevWOnDuk5FFQo/K4dgKBrmvzIiSudMlOGQoZQwLij0Ua1Lj6mKVRY7si92LJVkLNVgw2LWFx1pHdhu9bxjZLqLChc5Tej/AGId4lYIIZ65i16uT726Rywa+75lE8gOVmrRQbm3cfMaxxdnW3T0S8OhSjYFTpIBsCwYAbBn839Zk/ErccqQQ3Locoe+zi28feGzZeQAqBITzKJ8StT9KRH4jNBfuwBqSQafd6dd4t6V2UduqPuFWSkKUMqeVWugZJULE3OrkiPqEm7PnylJOYZUZVNlD6DLd6k7Rww4cOtNAKhTNRgKeltokSGGZg+YBPXlcW0+KJReiLWzu8KnASK1pVnO1QpvR3iHiJhfKwelTVtR01I3LNFhhOHzZiiySAbqLj9Rq96nTeJGF7I1Cpsx+iQw6EP+0WxxTl0iHOEe2Z1ailJYVFRrfV71FtgRHOVwybMJTLQo18Xw7VUq5jdSeESU2loJGpSCfcxOi6Ph39zIPyq+1GRwHY0uFT5jt8Kf3P8AQP1jSYPh8uUPy0BOjtU+ZuYlQjVDFCHSM88sp9sQhCLCsQhCAEIQgBCEIAQhCAEIQgBHXOkpWGWkKGygCPYx2QgCBO4NJUAO7SMrFOUMzOzNs8V+K7OZrLcFRJzh/wBADG9Alh5kxfwiuWGEu0TWSS9mS/8Ai3LqmD/r6bxKm9lUkoAWyUfDkd23JNukaOEVrxcS9E35GR+zOq7JoPxkeSRre7xJldmpI/UfVvoIuYRJePjXo482R+yJK4ZKSGEtNbuHfzeJKUAWAHlHKEWqKXSK3JvsQhCOnBCEIAQhCAEIQgBCEIAQhCAEIQgBCEIAQhCAEIQgBCEIAQhCAEIQgBCEIAQhCAEIQgBCEIAQhCAEIQgBCEIAQhCAEIQgBCEIAQhCAEIQgBCEIAQhCAEIQgBCEIAQhCAEIQgBCEIAQhCAEIQgD//Z"/>
          <p:cNvSpPr>
            <a:spLocks noChangeAspect="1" noChangeArrowheads="1"/>
          </p:cNvSpPr>
          <p:nvPr/>
        </p:nvSpPr>
        <p:spPr bwMode="auto">
          <a:xfrm>
            <a:off x="1831975" y="-1401763"/>
            <a:ext cx="31432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http://www.alimentipedia.it/files/images/panett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128" y="1694118"/>
            <a:ext cx="2902068" cy="21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14"/>
          <p:cNvSpPr txBox="1">
            <a:spLocks noChangeArrowheads="1"/>
          </p:cNvSpPr>
          <p:nvPr/>
        </p:nvSpPr>
        <p:spPr bwMode="auto">
          <a:xfrm>
            <a:off x="2236503" y="1106954"/>
            <a:ext cx="770918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000" b="1" dirty="0">
                <a:latin typeface="Calibri" panose="020F0502020204030204" pitchFamily="34" charset="0"/>
              </a:rPr>
              <a:t>Reti aperte: origine della granella di frumento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770900" y="3796299"/>
            <a:ext cx="27270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i="1" dirty="0">
                <a:latin typeface="Calibri" panose="020F0502020204030204" pitchFamily="34" charset="0"/>
              </a:rPr>
              <a:t>Italia	</a:t>
            </a:r>
            <a:r>
              <a:rPr lang="it-IT" sz="2200" b="1" i="1" dirty="0" smtClean="0">
                <a:latin typeface="Calibri" panose="020F0502020204030204" pitchFamily="34" charset="0"/>
              </a:rPr>
              <a:t>60%</a:t>
            </a:r>
            <a:endParaRPr lang="it-IT" sz="2200" b="1" i="1" dirty="0">
              <a:latin typeface="Calibri" panose="020F0502020204030204" pitchFamily="34" charset="0"/>
            </a:endParaRPr>
          </a:p>
          <a:p>
            <a:pPr algn="ctr"/>
            <a:r>
              <a:rPr lang="it-IT" sz="2200" b="1" i="1" dirty="0">
                <a:latin typeface="Calibri" panose="020F0502020204030204" pitchFamily="34" charset="0"/>
              </a:rPr>
              <a:t>UE  </a:t>
            </a:r>
            <a:r>
              <a:rPr lang="it-IT" sz="2200" b="1" i="1" dirty="0" smtClean="0">
                <a:latin typeface="Calibri" panose="020F0502020204030204" pitchFamily="34" charset="0"/>
              </a:rPr>
              <a:t>10</a:t>
            </a:r>
            <a:r>
              <a:rPr lang="it-IT" sz="2200" b="1" i="1" dirty="0">
                <a:latin typeface="Calibri" panose="020F0502020204030204" pitchFamily="34" charset="0"/>
              </a:rPr>
              <a:t>%</a:t>
            </a:r>
          </a:p>
          <a:p>
            <a:pPr algn="ctr"/>
            <a:r>
              <a:rPr lang="it-IT" sz="2200" b="1" i="1" dirty="0" smtClean="0">
                <a:latin typeface="Calibri" panose="020F0502020204030204" pitchFamily="34" charset="0"/>
              </a:rPr>
              <a:t>USA-Can 30%</a:t>
            </a:r>
            <a:endParaRPr lang="it-IT" sz="2200" b="1" i="1" dirty="0">
              <a:latin typeface="Calibri" panose="020F0502020204030204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8621935" y="3887459"/>
            <a:ext cx="27270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i="1" dirty="0">
                <a:latin typeface="Calibri" panose="020F0502020204030204" pitchFamily="34" charset="0"/>
              </a:rPr>
              <a:t>Italia	30%</a:t>
            </a:r>
          </a:p>
          <a:p>
            <a:pPr algn="ctr"/>
            <a:r>
              <a:rPr lang="it-IT" sz="2200" b="1" i="1" dirty="0">
                <a:latin typeface="Calibri" panose="020F0502020204030204" pitchFamily="34" charset="0"/>
              </a:rPr>
              <a:t>UE  30%</a:t>
            </a:r>
          </a:p>
          <a:p>
            <a:pPr algn="ctr"/>
            <a:r>
              <a:rPr lang="it-IT" sz="2200" b="1" i="1" dirty="0">
                <a:latin typeface="Calibri" panose="020F0502020204030204" pitchFamily="34" charset="0"/>
              </a:rPr>
              <a:t>USA-Can 40%</a:t>
            </a:r>
          </a:p>
          <a:p>
            <a:pPr algn="ctr"/>
            <a:endParaRPr lang="it-IT" sz="2200" b="1" i="1" dirty="0">
              <a:latin typeface="Calibri" panose="020F05020202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977244" y="5137299"/>
            <a:ext cx="2245722" cy="7848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i="1" dirty="0">
                <a:latin typeface="Calibri" panose="020F0502020204030204" pitchFamily="34" charset="0"/>
              </a:rPr>
              <a:t>Distanza media </a:t>
            </a:r>
          </a:p>
          <a:p>
            <a:pPr algn="ctr">
              <a:spcBef>
                <a:spcPts val="600"/>
              </a:spcBef>
            </a:pPr>
            <a:r>
              <a:rPr lang="it-IT" sz="2000" b="1" i="1" dirty="0" smtClean="0">
                <a:latin typeface="Calibri" panose="020F0502020204030204" pitchFamily="34" charset="0"/>
              </a:rPr>
              <a:t>3300 </a:t>
            </a:r>
            <a:r>
              <a:rPr lang="it-IT" sz="2000" b="1" i="1" dirty="0">
                <a:latin typeface="Calibri" panose="020F0502020204030204" pitchFamily="34" charset="0"/>
              </a:rPr>
              <a:t>km</a:t>
            </a:r>
          </a:p>
        </p:txBody>
      </p:sp>
      <p:cxnSp>
        <p:nvCxnSpPr>
          <p:cNvPr id="20" name="Connettore 1 19"/>
          <p:cNvCxnSpPr/>
          <p:nvPr/>
        </p:nvCxnSpPr>
        <p:spPr>
          <a:xfrm>
            <a:off x="111967" y="1134947"/>
            <a:ext cx="1196184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778" y="172701"/>
            <a:ext cx="713907" cy="70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ttangolo 23"/>
          <p:cNvSpPr/>
          <p:nvPr/>
        </p:nvSpPr>
        <p:spPr>
          <a:xfrm>
            <a:off x="2816854" y="24160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Conseguenze del basso auto-approvvigionamento</a:t>
            </a:r>
            <a:endParaRPr lang="it-IT" sz="32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2136780" y="6055340"/>
            <a:ext cx="7749654" cy="492443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600" b="1" i="1" dirty="0">
                <a:solidFill>
                  <a:schemeClr val="bg1"/>
                </a:solidFill>
              </a:rPr>
              <a:t>Per  molte commodities  è rischioso parlare di km 0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8862612" y="5117849"/>
            <a:ext cx="2245722" cy="7848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i="1" dirty="0">
                <a:latin typeface="Calibri" panose="020F0502020204030204" pitchFamily="34" charset="0"/>
              </a:rPr>
              <a:t>Distanza media </a:t>
            </a:r>
          </a:p>
          <a:p>
            <a:pPr algn="ctr">
              <a:spcBef>
                <a:spcPts val="600"/>
              </a:spcBef>
            </a:pPr>
            <a:r>
              <a:rPr lang="it-IT" sz="2000" b="1" i="1" dirty="0">
                <a:latin typeface="Calibri" panose="020F0502020204030204" pitchFamily="34" charset="0"/>
              </a:rPr>
              <a:t>2300 km</a:t>
            </a:r>
          </a:p>
        </p:txBody>
      </p:sp>
      <p:pic>
        <p:nvPicPr>
          <p:cNvPr id="40" name="Picture 6" descr="http://www.ricettevegan.it/img/ingredienti/ecommerce_Pane%20di%20grano%20dur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01" y="1622109"/>
            <a:ext cx="2396473" cy="246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ttangolo 40"/>
          <p:cNvSpPr/>
          <p:nvPr/>
        </p:nvSpPr>
        <p:spPr>
          <a:xfrm>
            <a:off x="4693676" y="3750579"/>
            <a:ext cx="27270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i="1" dirty="0">
                <a:latin typeface="Calibri" panose="020F0502020204030204" pitchFamily="34" charset="0"/>
              </a:rPr>
              <a:t>Italia	45%</a:t>
            </a:r>
          </a:p>
          <a:p>
            <a:pPr algn="ctr"/>
            <a:r>
              <a:rPr lang="it-IT" sz="2200" b="1" i="1" dirty="0">
                <a:latin typeface="Calibri" panose="020F0502020204030204" pitchFamily="34" charset="0"/>
              </a:rPr>
              <a:t>UE  30%</a:t>
            </a:r>
          </a:p>
          <a:p>
            <a:pPr algn="ctr"/>
            <a:r>
              <a:rPr lang="it-IT" sz="2200" b="1" i="1" dirty="0">
                <a:latin typeface="Calibri" panose="020F0502020204030204" pitchFamily="34" charset="0"/>
              </a:rPr>
              <a:t>Est Europa 20%</a:t>
            </a:r>
          </a:p>
          <a:p>
            <a:pPr algn="ctr"/>
            <a:r>
              <a:rPr lang="it-IT" sz="2200" b="1" i="1" dirty="0">
                <a:latin typeface="Calibri" panose="020F0502020204030204" pitchFamily="34" charset="0"/>
              </a:rPr>
              <a:t>USA-Can 5%</a:t>
            </a:r>
          </a:p>
        </p:txBody>
      </p:sp>
      <p:sp>
        <p:nvSpPr>
          <p:cNvPr id="42" name="Rettangolo 41"/>
          <p:cNvSpPr/>
          <p:nvPr/>
        </p:nvSpPr>
        <p:spPr>
          <a:xfrm>
            <a:off x="4968234" y="5140442"/>
            <a:ext cx="2245722" cy="7848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i="1" dirty="0">
                <a:latin typeface="Calibri" panose="020F0502020204030204" pitchFamily="34" charset="0"/>
              </a:rPr>
              <a:t>Distanza media </a:t>
            </a:r>
          </a:p>
          <a:p>
            <a:pPr algn="ctr">
              <a:spcBef>
                <a:spcPts val="600"/>
              </a:spcBef>
            </a:pPr>
            <a:r>
              <a:rPr lang="it-IT" sz="2000" b="1" i="1" dirty="0">
                <a:latin typeface="Calibri" panose="020F0502020204030204" pitchFamily="34" charset="0"/>
              </a:rPr>
              <a:t>1200 km</a:t>
            </a:r>
          </a:p>
        </p:txBody>
      </p:sp>
      <p:pic>
        <p:nvPicPr>
          <p:cNvPr id="21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333" y="82937"/>
            <a:ext cx="788197" cy="89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 animBg="1"/>
      <p:bldP spid="25" grpId="0" animBg="1"/>
      <p:bldP spid="26" grpId="0" animBg="1"/>
      <p:bldP spid="41" grpId="0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703426-DF59-3C40-8802-BBA060CDA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798" y="2299748"/>
            <a:ext cx="9878028" cy="165576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COVID-19: la sfida delle pandemie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delle materie prime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geopolitica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climatica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Sfida della PAC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/>
              <a:t>Le strategie </a:t>
            </a:r>
            <a:r>
              <a:rPr lang="it-IT" sz="3000" b="1" dirty="0" smtClean="0"/>
              <a:t>per </a:t>
            </a:r>
            <a:r>
              <a:rPr lang="it-IT" sz="3000" b="1" dirty="0"/>
              <a:t>le sfide di oggi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endParaRPr lang="it-IT" sz="3000" b="1" dirty="0"/>
          </a:p>
        </p:txBody>
      </p:sp>
      <p:pic>
        <p:nvPicPr>
          <p:cNvPr id="34" name="Immagine 33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060" y="1194949"/>
            <a:ext cx="881546" cy="877137"/>
          </a:xfrm>
          <a:prstGeom prst="rect">
            <a:avLst/>
          </a:prstGeom>
        </p:spPr>
      </p:pic>
      <p:sp>
        <p:nvSpPr>
          <p:cNvPr id="32" name="Rettangolo arrotondato 31"/>
          <p:cNvSpPr/>
          <p:nvPr/>
        </p:nvSpPr>
        <p:spPr bwMode="auto">
          <a:xfrm>
            <a:off x="674833" y="4680284"/>
            <a:ext cx="10520450" cy="441067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5" name="Titolo 34">
            <a:extLst>
              <a:ext uri="{FF2B5EF4-FFF2-40B4-BE49-F238E27FC236}">
                <a16:creationId xmlns:a16="http://schemas.microsoft.com/office/drawing/2014/main" id="{11B01DF3-3C6B-4F92-9C90-D229F00592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29745" y="1422572"/>
            <a:ext cx="7368187" cy="61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457200" lvl="1" algn="ctr">
              <a:lnSpc>
                <a:spcPct val="107000"/>
              </a:lnSpc>
              <a:spcAft>
                <a:spcPts val="800"/>
              </a:spcAft>
            </a:pPr>
            <a:r>
              <a:rPr lang="it-IT" sz="3200" b="1" dirty="0" smtClean="0">
                <a:solidFill>
                  <a:srgbClr val="2F549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Agricoltura: le sfide di oggi</a:t>
            </a:r>
            <a:r>
              <a:rPr lang="it-IT" sz="3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 </a:t>
            </a:r>
            <a:endParaRPr lang="it-IT" sz="3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pic>
        <p:nvPicPr>
          <p:cNvPr id="36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971" y="1020112"/>
            <a:ext cx="1031831" cy="117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ttore diritto 30"/>
          <p:cNvCxnSpPr/>
          <p:nvPr/>
        </p:nvCxnSpPr>
        <p:spPr>
          <a:xfrm>
            <a:off x="175085" y="2187627"/>
            <a:ext cx="11844000" cy="33487"/>
          </a:xfrm>
          <a:prstGeom prst="line">
            <a:avLst/>
          </a:prstGeom>
          <a:ln w="57150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po 36"/>
          <p:cNvGrpSpPr/>
          <p:nvPr/>
        </p:nvGrpSpPr>
        <p:grpSpPr>
          <a:xfrm>
            <a:off x="-2252" y="0"/>
            <a:ext cx="12182060" cy="987552"/>
            <a:chOff x="126698" y="1332240"/>
            <a:chExt cx="11871758" cy="780140"/>
          </a:xfrm>
        </p:grpSpPr>
        <p:pic>
          <p:nvPicPr>
            <p:cNvPr id="38" name="Picture 3085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contrast="12000"/>
            </a:blip>
            <a:srcRect b="47785"/>
            <a:stretch/>
          </p:blipFill>
          <p:spPr bwMode="auto">
            <a:xfrm>
              <a:off x="3656303" y="1356707"/>
              <a:ext cx="5007912" cy="752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9" name="Gruppo 38"/>
            <p:cNvGrpSpPr/>
            <p:nvPr/>
          </p:nvGrpSpPr>
          <p:grpSpPr>
            <a:xfrm>
              <a:off x="126698" y="1332240"/>
              <a:ext cx="11871758" cy="780140"/>
              <a:chOff x="126698" y="1332240"/>
              <a:chExt cx="11871758" cy="780140"/>
            </a:xfrm>
          </p:grpSpPr>
          <p:pic>
            <p:nvPicPr>
              <p:cNvPr id="40" name="Immagine 3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29760" y="1345458"/>
                <a:ext cx="1468696" cy="766922"/>
              </a:xfrm>
              <a:prstGeom prst="rect">
                <a:avLst/>
              </a:prstGeom>
            </p:spPr>
          </p:pic>
          <p:pic>
            <p:nvPicPr>
              <p:cNvPr id="41" name="Picture 2" descr="Risultati immagini per cascina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7337" y="1340766"/>
                <a:ext cx="1024817" cy="7669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6" descr="Risultati immagini per colza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9876" y="1340767"/>
                <a:ext cx="1201457" cy="7679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" descr="Risultati immagini per silos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8061" y="1332240"/>
                <a:ext cx="1201403" cy="7669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9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347" y="1340768"/>
                <a:ext cx="1290999" cy="766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Immagine 4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698" y="1332240"/>
                <a:ext cx="1150382" cy="766922"/>
              </a:xfrm>
              <a:prstGeom prst="rect">
                <a:avLst/>
              </a:prstGeom>
            </p:spPr>
          </p:pic>
        </p:grpSp>
      </p:grpSp>
      <p:grpSp>
        <p:nvGrpSpPr>
          <p:cNvPr id="46" name="Gruppo 45"/>
          <p:cNvGrpSpPr/>
          <p:nvPr/>
        </p:nvGrpSpPr>
        <p:grpSpPr>
          <a:xfrm>
            <a:off x="-18351" y="5756357"/>
            <a:ext cx="12210351" cy="1175509"/>
            <a:chOff x="-18351" y="5653265"/>
            <a:chExt cx="12210351" cy="1278602"/>
          </a:xfrm>
        </p:grpSpPr>
        <p:pic>
          <p:nvPicPr>
            <p:cNvPr id="47" name="Picture 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771692" y="5711844"/>
              <a:ext cx="1408505" cy="1146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501" y="5711844"/>
              <a:ext cx="1754119" cy="116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o 48"/>
            <p:cNvGrpSpPr/>
            <p:nvPr/>
          </p:nvGrpSpPr>
          <p:grpSpPr>
            <a:xfrm>
              <a:off x="-18351" y="5653265"/>
              <a:ext cx="12210351" cy="1278602"/>
              <a:chOff x="82297" y="5524964"/>
              <a:chExt cx="12210351" cy="1379470"/>
            </a:xfrm>
          </p:grpSpPr>
          <p:grpSp>
            <p:nvGrpSpPr>
              <p:cNvPr id="50" name="Gruppo 49"/>
              <p:cNvGrpSpPr/>
              <p:nvPr/>
            </p:nvGrpSpPr>
            <p:grpSpPr>
              <a:xfrm>
                <a:off x="82297" y="5562512"/>
                <a:ext cx="9097703" cy="1341922"/>
                <a:chOff x="82297" y="5562512"/>
                <a:chExt cx="9097703" cy="1341922"/>
              </a:xfrm>
            </p:grpSpPr>
            <p:pic>
              <p:nvPicPr>
                <p:cNvPr id="52" name="Picture 2" descr="http://www.stetoscopio.net/wp-content/uploads/2013/05/farina.jp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2644" y="5632149"/>
                  <a:ext cx="1509952" cy="12722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3" name="Gruppo 52"/>
                <p:cNvGrpSpPr/>
                <p:nvPr/>
              </p:nvGrpSpPr>
              <p:grpSpPr>
                <a:xfrm>
                  <a:off x="82297" y="5562512"/>
                  <a:ext cx="9097703" cy="1302697"/>
                  <a:chOff x="46766" y="5562907"/>
                  <a:chExt cx="9205754" cy="1337619"/>
                </a:xfrm>
              </p:grpSpPr>
              <p:pic>
                <p:nvPicPr>
                  <p:cNvPr id="56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766" y="5580861"/>
                    <a:ext cx="1621743" cy="1304523"/>
                  </a:xfrm>
                  <a:prstGeom prst="rect">
                    <a:avLst/>
                  </a:prstGeom>
                  <a:noFill/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57" name="Picture 12" descr="11279_zootecnia"/>
                  <p:cNvPicPr>
                    <a:picLocks noChangeAspect="1" noChangeArrowheads="1"/>
                  </p:cNvPicPr>
                  <p:nvPr/>
                </p:nvPicPr>
                <p:blipFill>
                  <a:blip r:embed="rId1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06884" y="5580477"/>
                    <a:ext cx="1944217" cy="13200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8" name="Picture 10" descr="http://www.foodwewant.org/var/ezwebin_site/storage/images/news/mais-il-paradosso-messicano/10034-1-ita-IT/Mais-il-paradosso-messicano_article_full_p.jpg"/>
                  <p:cNvPicPr>
                    <a:picLocks noChangeAspect="1" noChangeArrowheads="1"/>
                  </p:cNvPicPr>
                  <p:nvPr/>
                </p:nvPicPr>
                <p:blipFill>
                  <a:blip r:embed="rId1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85730" y="5562907"/>
                    <a:ext cx="1966790" cy="1325225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54" name="Picture 2" descr="http://www1.adnkronos.com/IGN/Assets/Imgs/00_prometeo/acqua_risaia--400x300.jp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6136" y="5570781"/>
                  <a:ext cx="1752804" cy="13146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8" descr="http://www.summagallicana.it/lessico/f/f%20Triticum%20monococcum%20spiga.jpg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4352" y="5658273"/>
                  <a:ext cx="1050140" cy="12271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1" name="Rectangle 4"/>
              <p:cNvSpPr>
                <a:spLocks noChangeArrowheads="1"/>
              </p:cNvSpPr>
              <p:nvPr/>
            </p:nvSpPr>
            <p:spPr bwMode="auto">
              <a:xfrm>
                <a:off x="100648" y="5524964"/>
                <a:ext cx="12192000" cy="160670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50000">
                    <a:srgbClr val="FFDA65"/>
                  </a:gs>
                  <a:gs pos="100000">
                    <a:srgbClr val="006600"/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9" name="CasellaDiTesto 58"/>
          <p:cNvSpPr txBox="1"/>
          <p:nvPr/>
        </p:nvSpPr>
        <p:spPr>
          <a:xfrm>
            <a:off x="1600798" y="4056173"/>
            <a:ext cx="33649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buFont typeface="+mj-lt"/>
              <a:buAutoNum type="arabicPeriod" startAt="4"/>
            </a:pPr>
            <a:r>
              <a:rPr lang="it-IT" sz="3000" b="1" dirty="0" smtClean="0">
                <a:solidFill>
                  <a:schemeClr val="bg2"/>
                </a:solidFill>
              </a:rPr>
              <a:t>Crisi </a:t>
            </a:r>
            <a:r>
              <a:rPr lang="it-IT" sz="3000" b="1" dirty="0">
                <a:solidFill>
                  <a:schemeClr val="bg2"/>
                </a:solidFill>
              </a:rPr>
              <a:t>climatica</a:t>
            </a:r>
          </a:p>
        </p:txBody>
      </p:sp>
    </p:spTree>
    <p:extLst>
      <p:ext uri="{BB962C8B-B14F-4D97-AF65-F5344CB8AC3E}">
        <p14:creationId xmlns:p14="http://schemas.microsoft.com/office/powerpoint/2010/main" val="8501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B01DF3-3C6B-4F92-9C90-D229F0059235}"/>
              </a:ext>
            </a:extLst>
          </p:cNvPr>
          <p:cNvSpPr txBox="1"/>
          <p:nvPr/>
        </p:nvSpPr>
        <p:spPr>
          <a:xfrm>
            <a:off x="361876" y="1017242"/>
            <a:ext cx="10856214" cy="4552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A breve termine (per il 2022, 2023): PAC attuale</a:t>
            </a:r>
          </a:p>
          <a:p>
            <a:pPr marL="447675" lvl="0" indent="-265113" algn="just" fontAlgn="base">
              <a:lnSpc>
                <a:spcPct val="150000"/>
              </a:lnSpc>
              <a:buSzPts val="1000"/>
              <a:buFontTx/>
              <a:buChar char="-"/>
            </a:pP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Sospensione del </a:t>
            </a:r>
            <a:r>
              <a:rPr lang="it-IT" sz="2000" b="1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greening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:   </a:t>
            </a: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deroga aree di </a:t>
            </a:r>
            <a:r>
              <a:rPr lang="it-IT" sz="2000" dirty="0" smtClean="0">
                <a:solidFill>
                  <a:srgbClr val="006600"/>
                </a:solidFill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interesse ecologico (EFA) </a:t>
            </a: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e </a:t>
            </a:r>
            <a:r>
              <a:rPr lang="it-IT" sz="2000" dirty="0" smtClean="0">
                <a:solidFill>
                  <a:srgbClr val="006600"/>
                </a:solidFill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set </a:t>
            </a:r>
            <a:r>
              <a:rPr lang="it-IT" sz="2000" dirty="0" err="1" smtClean="0">
                <a:solidFill>
                  <a:srgbClr val="006600"/>
                </a:solidFill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aside</a:t>
            </a:r>
            <a:endParaRPr lang="it-IT" sz="2000" dirty="0">
              <a:solidFill>
                <a:srgbClr val="006600"/>
              </a:solidFill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  <a:p>
            <a:pPr marL="447675" lvl="0" indent="-265113" algn="just" fontAlgn="base">
              <a:lnSpc>
                <a:spcPct val="150000"/>
              </a:lnSpc>
              <a:buSzPts val="1000"/>
              <a:buFontTx/>
              <a:buChar char="-"/>
            </a:pPr>
            <a:r>
              <a:rPr lang="it-IT" sz="2000" dirty="0" smtClean="0">
                <a:effectLst/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Deroga per SAU limite per le colture</a:t>
            </a:r>
          </a:p>
          <a:p>
            <a:pPr marL="447675" lvl="6" indent="-265113" algn="just" fontAlgn="base">
              <a:lnSpc>
                <a:spcPct val="150000"/>
              </a:lnSpc>
              <a:buSzPts val="1000"/>
              <a:buFont typeface="Gadugi" panose="020B0502040204020203" pitchFamily="34" charset="0"/>
              <a:buChar char="–"/>
            </a:pP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Applicazione più flessibile della 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misure Agro-Climatico-Ambientali </a:t>
            </a: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(ACA)</a:t>
            </a:r>
          </a:p>
          <a:p>
            <a:pPr marL="447675" lvl="6" indent="-265113" algn="just" fontAlgn="base">
              <a:lnSpc>
                <a:spcPct val="150000"/>
              </a:lnSpc>
              <a:buSzPts val="1000"/>
              <a:buFont typeface="Gadugi" panose="020B0502040204020203" pitchFamily="34" charset="0"/>
              <a:buChar char="–"/>
            </a:pPr>
            <a:r>
              <a:rPr lang="it-IT" sz="2000" dirty="0" smtClean="0">
                <a:effectLst/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Incentivi per mais e soia di </a:t>
            </a:r>
            <a:r>
              <a:rPr lang="it-IT" sz="2000" b="1" dirty="0" smtClean="0">
                <a:effectLst/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secondo raccolto </a:t>
            </a:r>
          </a:p>
          <a:p>
            <a:pPr marL="447675" lvl="6" indent="-265113" algn="just" fontAlgn="base">
              <a:lnSpc>
                <a:spcPct val="150000"/>
              </a:lnSpc>
              <a:buSzPts val="1000"/>
              <a:buFont typeface="Gadugi" panose="020B0502040204020203" pitchFamily="34" charset="0"/>
              <a:buChar char="–"/>
            </a:pP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Interventi sui vincoli di impiego dei 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fertilizzanti organici </a:t>
            </a: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e sul costo del 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concime azotato</a:t>
            </a:r>
          </a:p>
          <a:p>
            <a:pPr marL="447675" lvl="6" indent="-265113" algn="just" fontAlgn="base">
              <a:lnSpc>
                <a:spcPct val="150000"/>
              </a:lnSpc>
              <a:buSzPts val="1000"/>
              <a:buFont typeface="Gadugi" panose="020B0502040204020203" pitchFamily="34" charset="0"/>
              <a:buChar char="–"/>
            </a:pP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Interventi sugli incentivi di filiera e introduzione flessibile dell’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aiuto accoppiato </a:t>
            </a: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per il mais</a:t>
            </a:r>
            <a:endParaRPr lang="it-IT" sz="2000" dirty="0" smtClean="0">
              <a:effectLst/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  <a:p>
            <a:pPr marL="0" lvl="6" algn="just" fontAlgn="base">
              <a:lnSpc>
                <a:spcPct val="150000"/>
              </a:lnSpc>
              <a:buSzPts val="1000"/>
            </a:pPr>
            <a:endParaRPr lang="it-IT" sz="1000" dirty="0" smtClean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  <a:p>
            <a:pPr marL="0" lvl="6" algn="ctr" fontAlgn="base">
              <a:lnSpc>
                <a:spcPct val="150000"/>
              </a:lnSpc>
              <a:buSzPts val="1000"/>
            </a:pPr>
            <a:endParaRPr lang="it-IT" sz="1000" b="1" dirty="0" smtClean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  <a:p>
            <a:pPr marL="0" lvl="6" fontAlgn="base">
              <a:lnSpc>
                <a:spcPct val="150000"/>
              </a:lnSpc>
              <a:buSzPts val="1000"/>
            </a:pP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                 Possibile un recupero di 50:80.000 ha di mais e 30:40.000 ha di soia </a:t>
            </a:r>
          </a:p>
          <a:p>
            <a:pPr marL="0" lvl="6" algn="just" fontAlgn="base">
              <a:lnSpc>
                <a:spcPct val="150000"/>
              </a:lnSpc>
              <a:buSzPts val="1000"/>
            </a:pPr>
            <a:endParaRPr lang="it-IT" sz="1000" b="1" dirty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5062467" y="4489089"/>
            <a:ext cx="1240404" cy="445273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41" descr="MCj03468570000[1]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935" y="1700663"/>
            <a:ext cx="21536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2" descr="MCj03468530000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0270" y="2619860"/>
            <a:ext cx="21536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po 8"/>
          <p:cNvGrpSpPr/>
          <p:nvPr/>
        </p:nvGrpSpPr>
        <p:grpSpPr>
          <a:xfrm>
            <a:off x="10352284" y="2174258"/>
            <a:ext cx="216000" cy="360000"/>
            <a:chOff x="8015566" y="4194306"/>
            <a:chExt cx="639961" cy="1069758"/>
          </a:xfrm>
        </p:grpSpPr>
        <p:pic>
          <p:nvPicPr>
            <p:cNvPr id="10" name="Picture 42" descr="MCj03468530000[1]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5566" y="4194306"/>
              <a:ext cx="639961" cy="1069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vale 10"/>
            <p:cNvSpPr/>
            <p:nvPr/>
          </p:nvSpPr>
          <p:spPr>
            <a:xfrm>
              <a:off x="8311995" y="4266014"/>
              <a:ext cx="252000" cy="25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e 11"/>
            <p:cNvSpPr/>
            <p:nvPr/>
          </p:nvSpPr>
          <p:spPr>
            <a:xfrm>
              <a:off x="8320361" y="4602204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42" descr="MCj03468530000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2727" y="3045341"/>
            <a:ext cx="21536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2" descr="MCj03468530000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4366" y="3474911"/>
            <a:ext cx="21536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2" descr="MCj03468530000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9413" y="3945566"/>
            <a:ext cx="21536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olo 1"/>
          <p:cNvSpPr txBox="1">
            <a:spLocks/>
          </p:cNvSpPr>
          <p:nvPr/>
        </p:nvSpPr>
        <p:spPr>
          <a:xfrm>
            <a:off x="817553" y="105928"/>
            <a:ext cx="10672272" cy="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GB"/>
            </a:defPPr>
            <a:lvl1pPr>
              <a:defRPr sz="3000" b="1" i="1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pPr algn="ctr"/>
            <a:r>
              <a:rPr lang="it-IT" sz="3200" i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PAC e risposte alle crisi - I</a:t>
            </a:r>
            <a:endParaRPr lang="it-IT" sz="3200" i="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Immagine 18" descr="logo DISAF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473" y="128820"/>
            <a:ext cx="726113" cy="722481"/>
          </a:xfrm>
          <a:prstGeom prst="rect">
            <a:avLst/>
          </a:prstGeom>
        </p:spPr>
      </p:pic>
      <p:pic>
        <p:nvPicPr>
          <p:cNvPr id="20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333" y="82937"/>
            <a:ext cx="788197" cy="89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ttore 1 20"/>
          <p:cNvCxnSpPr/>
          <p:nvPr/>
        </p:nvCxnSpPr>
        <p:spPr>
          <a:xfrm>
            <a:off x="24000" y="978075"/>
            <a:ext cx="121680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0" y="6015452"/>
            <a:ext cx="4112217" cy="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0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1660849" y="134144"/>
            <a:ext cx="8711520" cy="990600"/>
          </a:xfrm>
          <a:noFill/>
          <a:ln/>
        </p:spPr>
        <p:txBody>
          <a:bodyPr vert="horz" lIns="90479" tIns="44445" rIns="90479" bIns="44445" rtlCol="0" anchor="ctr">
            <a:noAutofit/>
          </a:bodyPr>
          <a:lstStyle/>
          <a:p>
            <a:pPr algn="ctr"/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Impatto del GREEN DEAL</a:t>
            </a:r>
            <a:endParaRPr lang="it-IT" sz="3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525474" y="1112972"/>
            <a:ext cx="8982269" cy="144016"/>
          </a:xfrm>
          <a:prstGeom prst="rect">
            <a:avLst/>
          </a:prstGeom>
          <a:gradFill rotWithShape="0">
            <a:gsLst>
              <a:gs pos="0">
                <a:srgbClr val="009644"/>
              </a:gs>
              <a:gs pos="50000">
                <a:srgbClr val="FFC000"/>
              </a:gs>
              <a:gs pos="100000">
                <a:srgbClr val="009644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it-IT"/>
          </a:p>
        </p:txBody>
      </p:sp>
      <p:pic>
        <p:nvPicPr>
          <p:cNvPr id="33" name="Picture 4" descr="LOGO_DISAFA_COLORE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274" y="278981"/>
            <a:ext cx="778077" cy="773755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417432" y="1441852"/>
            <a:ext cx="1160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>
                <a:solidFill>
                  <a:srgbClr val="222222"/>
                </a:solidFill>
              </a:rPr>
              <a:t>Esame di scenari Pre e Post Applicazione del GREEN DEAL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>
                <a:solidFill>
                  <a:srgbClr val="222222"/>
                </a:solidFill>
              </a:rPr>
              <a:t>USDA </a:t>
            </a:r>
            <a:r>
              <a:rPr lang="en-US" sz="1600" i="1" dirty="0">
                <a:solidFill>
                  <a:srgbClr val="222222"/>
                </a:solidFill>
              </a:rPr>
              <a:t>Economic and Food Security Impacts of EU Farm to Fork </a:t>
            </a:r>
            <a:r>
              <a:rPr lang="en-US" sz="1600" i="1" dirty="0" smtClean="0">
                <a:solidFill>
                  <a:srgbClr val="222222"/>
                </a:solidFill>
              </a:rPr>
              <a:t>Strategy </a:t>
            </a:r>
            <a:r>
              <a:rPr lang="it-IT" sz="1600" dirty="0">
                <a:solidFill>
                  <a:srgbClr val="222222"/>
                </a:solidFill>
              </a:rPr>
              <a:t>(</a:t>
            </a:r>
            <a:r>
              <a:rPr lang="it-IT" sz="1600" dirty="0" err="1">
                <a:solidFill>
                  <a:srgbClr val="222222"/>
                </a:solidFill>
              </a:rPr>
              <a:t>Beckman</a:t>
            </a:r>
            <a:r>
              <a:rPr lang="it-IT" sz="1600" dirty="0">
                <a:solidFill>
                  <a:srgbClr val="222222"/>
                </a:solidFill>
              </a:rPr>
              <a:t> et al., 2020).</a:t>
            </a:r>
            <a:endParaRPr lang="it-IT" sz="1600" dirty="0"/>
          </a:p>
          <a:p>
            <a:pPr marL="342900" indent="-342900">
              <a:buFont typeface="+mj-lt"/>
              <a:buAutoNum type="alphaUcPeriod"/>
            </a:pPr>
            <a:r>
              <a:rPr lang="it-IT" sz="1600" dirty="0" smtClean="0">
                <a:solidFill>
                  <a:srgbClr val="222222"/>
                </a:solidFill>
              </a:rPr>
              <a:t>JRC </a:t>
            </a:r>
            <a:r>
              <a:rPr lang="en-US" sz="1600" i="1" dirty="0" smtClean="0">
                <a:solidFill>
                  <a:srgbClr val="222222"/>
                </a:solidFill>
              </a:rPr>
              <a:t>Modelling </a:t>
            </a:r>
            <a:r>
              <a:rPr lang="en-US" sz="1600" i="1" dirty="0">
                <a:solidFill>
                  <a:srgbClr val="222222"/>
                </a:solidFill>
              </a:rPr>
              <a:t>environmental and </a:t>
            </a:r>
            <a:r>
              <a:rPr lang="en-US" sz="1600" i="1" dirty="0" smtClean="0">
                <a:solidFill>
                  <a:srgbClr val="222222"/>
                </a:solidFill>
              </a:rPr>
              <a:t>climate ambition </a:t>
            </a:r>
            <a:r>
              <a:rPr lang="en-US" sz="1600" i="1" dirty="0">
                <a:solidFill>
                  <a:srgbClr val="222222"/>
                </a:solidFill>
              </a:rPr>
              <a:t>in the agricultural sector </a:t>
            </a:r>
            <a:r>
              <a:rPr lang="en-US" sz="1600" i="1" dirty="0" smtClean="0">
                <a:solidFill>
                  <a:srgbClr val="222222"/>
                </a:solidFill>
              </a:rPr>
              <a:t>with the </a:t>
            </a:r>
            <a:r>
              <a:rPr lang="en-US" sz="1600" i="1" dirty="0">
                <a:solidFill>
                  <a:srgbClr val="222222"/>
                </a:solidFill>
              </a:rPr>
              <a:t>CAPRI model</a:t>
            </a:r>
            <a:r>
              <a:rPr lang="it-IT" sz="1600" i="1" dirty="0" smtClean="0">
                <a:solidFill>
                  <a:srgbClr val="222222"/>
                </a:solidFill>
              </a:rPr>
              <a:t> </a:t>
            </a:r>
            <a:r>
              <a:rPr lang="it-IT" sz="1600" dirty="0" smtClean="0">
                <a:solidFill>
                  <a:srgbClr val="222222"/>
                </a:solidFill>
              </a:rPr>
              <a:t>(</a:t>
            </a:r>
            <a:r>
              <a:rPr lang="it-IT" sz="1600" dirty="0" err="1" smtClean="0">
                <a:solidFill>
                  <a:srgbClr val="222222"/>
                </a:solidFill>
              </a:rPr>
              <a:t>Barreiro-Hurle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en-US" sz="1600" dirty="0" smtClean="0">
                <a:solidFill>
                  <a:srgbClr val="222222"/>
                </a:solidFill>
              </a:rPr>
              <a:t>et </a:t>
            </a:r>
            <a:r>
              <a:rPr lang="en-US" sz="1600" dirty="0">
                <a:solidFill>
                  <a:srgbClr val="222222"/>
                </a:solidFill>
              </a:rPr>
              <a:t>al., 2021</a:t>
            </a:r>
            <a:r>
              <a:rPr lang="en-US" sz="1600" dirty="0" smtClean="0">
                <a:solidFill>
                  <a:srgbClr val="222222"/>
                </a:solidFill>
              </a:rPr>
              <a:t>)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 err="1" smtClean="0">
                <a:solidFill>
                  <a:srgbClr val="222222"/>
                </a:solidFill>
              </a:rPr>
              <a:t>Wageningen</a:t>
            </a:r>
            <a:r>
              <a:rPr lang="en-US" sz="1600" dirty="0" smtClean="0">
                <a:solidFill>
                  <a:srgbClr val="222222"/>
                </a:solidFill>
              </a:rPr>
              <a:t> Univ. </a:t>
            </a:r>
            <a:r>
              <a:rPr lang="en-US" sz="1600" i="1" dirty="0" smtClean="0">
                <a:solidFill>
                  <a:srgbClr val="222222"/>
                </a:solidFill>
              </a:rPr>
              <a:t>Impact </a:t>
            </a:r>
            <a:r>
              <a:rPr lang="en-US" sz="1600" i="1" dirty="0">
                <a:solidFill>
                  <a:srgbClr val="222222"/>
                </a:solidFill>
              </a:rPr>
              <a:t>Assessment Study on EC </a:t>
            </a:r>
            <a:r>
              <a:rPr lang="en-US" sz="1600" i="1" dirty="0" smtClean="0">
                <a:solidFill>
                  <a:srgbClr val="222222"/>
                </a:solidFill>
              </a:rPr>
              <a:t>2030 Green </a:t>
            </a:r>
            <a:r>
              <a:rPr lang="en-US" sz="1600" i="1" dirty="0">
                <a:solidFill>
                  <a:srgbClr val="222222"/>
                </a:solidFill>
              </a:rPr>
              <a:t>Deal Targets for Sustainable </a:t>
            </a:r>
            <a:r>
              <a:rPr lang="en-US" sz="1600" i="1" dirty="0" smtClean="0">
                <a:solidFill>
                  <a:srgbClr val="222222"/>
                </a:solidFill>
              </a:rPr>
              <a:t>Food Production </a:t>
            </a:r>
            <a:r>
              <a:rPr lang="en-US" sz="1600" dirty="0">
                <a:solidFill>
                  <a:srgbClr val="222222"/>
                </a:solidFill>
              </a:rPr>
              <a:t>(</a:t>
            </a:r>
            <a:r>
              <a:rPr lang="en-US" sz="1600" dirty="0" err="1">
                <a:solidFill>
                  <a:srgbClr val="222222"/>
                </a:solidFill>
              </a:rPr>
              <a:t>Bremmer</a:t>
            </a:r>
            <a:r>
              <a:rPr lang="en-US" sz="1600" dirty="0">
                <a:solidFill>
                  <a:srgbClr val="222222"/>
                </a:solidFill>
              </a:rPr>
              <a:t> et al., 2022</a:t>
            </a:r>
            <a:r>
              <a:rPr lang="en-US" sz="1600" dirty="0" smtClean="0">
                <a:solidFill>
                  <a:srgbClr val="222222"/>
                </a:solidFill>
              </a:rPr>
              <a:t>)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 smtClean="0">
                <a:solidFill>
                  <a:srgbClr val="222222"/>
                </a:solidFill>
              </a:rPr>
              <a:t>European </a:t>
            </a:r>
            <a:r>
              <a:rPr lang="en-US" sz="1600" dirty="0" err="1" smtClean="0">
                <a:solidFill>
                  <a:srgbClr val="222222"/>
                </a:solidFill>
              </a:rPr>
              <a:t>Commissione</a:t>
            </a:r>
            <a:r>
              <a:rPr lang="en-US" sz="1600" dirty="0" smtClean="0">
                <a:solidFill>
                  <a:srgbClr val="222222"/>
                </a:solidFill>
              </a:rPr>
              <a:t>. </a:t>
            </a:r>
            <a:r>
              <a:rPr lang="en-US" sz="1600" i="1" dirty="0" err="1" smtClean="0">
                <a:solidFill>
                  <a:srgbClr val="222222"/>
                </a:solidFill>
              </a:rPr>
              <a:t>Rapporto</a:t>
            </a:r>
            <a:r>
              <a:rPr lang="en-US" sz="1600" i="1" dirty="0" smtClean="0">
                <a:solidFill>
                  <a:srgbClr val="222222"/>
                </a:solidFill>
              </a:rPr>
              <a:t> </a:t>
            </a:r>
            <a:r>
              <a:rPr lang="en-US" sz="1600" i="1" dirty="0" err="1" smtClean="0">
                <a:solidFill>
                  <a:srgbClr val="222222"/>
                </a:solidFill>
              </a:rPr>
              <a:t>interno</a:t>
            </a:r>
            <a:r>
              <a:rPr lang="en-US" sz="1600" i="1" dirty="0" smtClean="0">
                <a:solidFill>
                  <a:srgbClr val="222222"/>
                </a:solidFill>
              </a:rPr>
              <a:t> (2022; cit. P. De Castro)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/>
          </p:nvPr>
        </p:nvGraphicFramePr>
        <p:xfrm>
          <a:off x="1391329" y="3005019"/>
          <a:ext cx="898104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579">
                  <a:extLst>
                    <a:ext uri="{9D8B030D-6E8A-4147-A177-3AD203B41FA5}">
                      <a16:colId xmlns:a16="http://schemas.microsoft.com/office/drawing/2014/main" val="501311954"/>
                    </a:ext>
                  </a:extLst>
                </a:gridCol>
                <a:gridCol w="1662121">
                  <a:extLst>
                    <a:ext uri="{9D8B030D-6E8A-4147-A177-3AD203B41FA5}">
                      <a16:colId xmlns:a16="http://schemas.microsoft.com/office/drawing/2014/main" val="3405193093"/>
                    </a:ext>
                  </a:extLst>
                </a:gridCol>
                <a:gridCol w="1477658">
                  <a:extLst>
                    <a:ext uri="{9D8B030D-6E8A-4147-A177-3AD203B41FA5}">
                      <a16:colId xmlns:a16="http://schemas.microsoft.com/office/drawing/2014/main" val="4223265460"/>
                    </a:ext>
                  </a:extLst>
                </a:gridCol>
                <a:gridCol w="1481341">
                  <a:extLst>
                    <a:ext uri="{9D8B030D-6E8A-4147-A177-3AD203B41FA5}">
                      <a16:colId xmlns:a16="http://schemas.microsoft.com/office/drawing/2014/main" val="519579315"/>
                    </a:ext>
                  </a:extLst>
                </a:gridCol>
                <a:gridCol w="1481341">
                  <a:extLst>
                    <a:ext uri="{9D8B030D-6E8A-4147-A177-3AD203B41FA5}">
                      <a16:colId xmlns:a16="http://schemas.microsoft.com/office/drawing/2014/main" val="430328201"/>
                    </a:ext>
                  </a:extLst>
                </a:gridCol>
              </a:tblGrid>
              <a:tr h="312075">
                <a:tc>
                  <a:txBody>
                    <a:bodyPr/>
                    <a:lstStyle/>
                    <a:p>
                      <a:pPr algn="r"/>
                      <a:endParaRPr lang="it-IT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</a:rPr>
                        <a:t>Rapporto  A</a:t>
                      </a:r>
                      <a:endParaRPr lang="it-IT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</a:rPr>
                        <a:t>Rapporto  B</a:t>
                      </a:r>
                      <a:endParaRPr lang="it-IT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bg1"/>
                          </a:solidFill>
                        </a:rPr>
                        <a:t>Rapporto  C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bg1"/>
                          </a:solidFill>
                        </a:rPr>
                        <a:t>Rapporto D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880328"/>
                  </a:ext>
                </a:extLst>
              </a:tr>
              <a:tr h="312075">
                <a:tc>
                  <a:txBody>
                    <a:bodyPr/>
                    <a:lstStyle/>
                    <a:p>
                      <a:r>
                        <a:rPr lang="it-IT" sz="1800" b="1" dirty="0" smtClean="0"/>
                        <a:t>Produzione cereali e oleifere</a:t>
                      </a:r>
                      <a:endParaRPr lang="it-IT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-12%</a:t>
                      </a:r>
                      <a:endParaRPr lang="it-IT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- 15%</a:t>
                      </a:r>
                      <a:endParaRPr lang="it-IT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-8:14%</a:t>
                      </a:r>
                      <a:endParaRPr lang="it-IT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487040"/>
                  </a:ext>
                </a:extLst>
              </a:tr>
              <a:tr h="312075">
                <a:tc>
                  <a:txBody>
                    <a:bodyPr/>
                    <a:lstStyle/>
                    <a:p>
                      <a:r>
                        <a:rPr lang="it-IT" sz="1800" b="1" dirty="0" smtClean="0"/>
                        <a:t>Produzione</a:t>
                      </a:r>
                      <a:r>
                        <a:rPr lang="it-IT" sz="1800" b="1" baseline="0" dirty="0" smtClean="0"/>
                        <a:t> carne e latte</a:t>
                      </a:r>
                      <a:endParaRPr lang="it-IT" sz="18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- 10</a:t>
                      </a:r>
                      <a:r>
                        <a:rPr lang="it-IT" sz="1800" b="1" baseline="0" dirty="0" smtClean="0"/>
                        <a:t> : 14 </a:t>
                      </a:r>
                      <a:r>
                        <a:rPr lang="it-IT" sz="1800" b="1" dirty="0" smtClean="0"/>
                        <a:t>%</a:t>
                      </a:r>
                      <a:endParaRPr lang="it-IT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812467"/>
                  </a:ext>
                </a:extLst>
              </a:tr>
              <a:tr h="312075">
                <a:tc>
                  <a:txBody>
                    <a:bodyPr/>
                    <a:lstStyle/>
                    <a:p>
                      <a:r>
                        <a:rPr lang="it-IT" sz="1800" b="1" dirty="0" smtClean="0"/>
                        <a:t>Importazione</a:t>
                      </a:r>
                      <a:r>
                        <a:rPr lang="it-IT" sz="1800" b="1" baseline="0" dirty="0" smtClean="0"/>
                        <a:t> cereali</a:t>
                      </a:r>
                      <a:endParaRPr lang="it-IT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+ 39 %</a:t>
                      </a:r>
                      <a:endParaRPr lang="it-IT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640481"/>
                  </a:ext>
                </a:extLst>
              </a:tr>
              <a:tr h="312075">
                <a:tc>
                  <a:txBody>
                    <a:bodyPr/>
                    <a:lstStyle/>
                    <a:p>
                      <a:r>
                        <a:rPr lang="it-IT" sz="1800" b="1" dirty="0" smtClean="0"/>
                        <a:t>Ricavi totali settore agricolo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- 16%</a:t>
                      </a:r>
                      <a:endParaRPr lang="it-IT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- 8%</a:t>
                      </a:r>
                      <a:endParaRPr lang="it-IT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94868"/>
                  </a:ext>
                </a:extLst>
              </a:tr>
              <a:tr h="312075">
                <a:tc>
                  <a:txBody>
                    <a:bodyPr/>
                    <a:lstStyle/>
                    <a:p>
                      <a:r>
                        <a:rPr lang="it-IT" sz="1800" b="1" dirty="0" smtClean="0"/>
                        <a:t>PIL Agricoltura</a:t>
                      </a:r>
                      <a:endParaRPr lang="it-IT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- 24%</a:t>
                      </a:r>
                      <a:endParaRPr lang="it-IT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-12 </a:t>
                      </a:r>
                      <a:r>
                        <a:rPr lang="it-IT" sz="1800" b="1" dirty="0" err="1" smtClean="0"/>
                        <a:t>mld</a:t>
                      </a:r>
                      <a:r>
                        <a:rPr lang="it-IT" sz="1800" b="1" dirty="0" smtClean="0"/>
                        <a:t> </a:t>
                      </a:r>
                      <a:endParaRPr lang="it-IT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791647"/>
                  </a:ext>
                </a:extLst>
              </a:tr>
              <a:tr h="312075">
                <a:tc>
                  <a:txBody>
                    <a:bodyPr/>
                    <a:lstStyle/>
                    <a:p>
                      <a:r>
                        <a:rPr lang="it-IT" sz="1800" b="1" dirty="0" smtClean="0"/>
                        <a:t>Emissioni totali di gas serra</a:t>
                      </a:r>
                      <a:endParaRPr lang="it-IT" sz="18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- 20%</a:t>
                      </a:r>
                      <a:endParaRPr lang="it-IT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519762"/>
                  </a:ext>
                </a:extLst>
              </a:tr>
              <a:tr h="312075">
                <a:tc>
                  <a:txBody>
                    <a:bodyPr/>
                    <a:lstStyle/>
                    <a:p>
                      <a:r>
                        <a:rPr lang="it-IT" sz="1800" b="1" dirty="0" smtClean="0"/>
                        <a:t>Produzione agricola UE*</a:t>
                      </a:r>
                      <a:endParaRPr lang="it-IT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- 17%</a:t>
                      </a:r>
                      <a:endParaRPr lang="it-IT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552172"/>
                  </a:ext>
                </a:extLst>
              </a:tr>
            </a:tbl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1391329" y="5931099"/>
            <a:ext cx="3528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*per riduzione </a:t>
            </a:r>
            <a:r>
              <a:rPr lang="it-IT" sz="1600" dirty="0"/>
              <a:t>50% </a:t>
            </a:r>
            <a:r>
              <a:rPr lang="it-IT" sz="1600" dirty="0" smtClean="0"/>
              <a:t>fitosanitari</a:t>
            </a:r>
            <a:endParaRPr lang="it-IT" sz="1600" dirty="0"/>
          </a:p>
        </p:txBody>
      </p:sp>
      <p:pic>
        <p:nvPicPr>
          <p:cNvPr id="9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333" y="82937"/>
            <a:ext cx="788197" cy="89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6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B01DF3-3C6B-4F92-9C90-D229F0059235}"/>
              </a:ext>
            </a:extLst>
          </p:cNvPr>
          <p:cNvSpPr txBox="1"/>
          <p:nvPr/>
        </p:nvSpPr>
        <p:spPr>
          <a:xfrm>
            <a:off x="6185986" y="2119695"/>
            <a:ext cx="5651914" cy="18492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54013" lvl="1" indent="-176213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Crisi </a:t>
            </a:r>
            <a:r>
              <a:rPr lang="it-IT" sz="2200" b="1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Covid</a:t>
            </a:r>
            <a:r>
              <a:rPr lang="it-IT" sz="2200" b="1" dirty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-</a:t>
            </a:r>
            <a:r>
              <a:rPr lang="it-IT" sz="2200" b="1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19</a:t>
            </a:r>
            <a:r>
              <a:rPr lang="it-IT" sz="2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 (febbraio 2020)</a:t>
            </a:r>
          </a:p>
          <a:p>
            <a:pPr marL="354013" lvl="1" indent="-176213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Crisi delle </a:t>
            </a:r>
            <a:r>
              <a:rPr lang="it-IT" sz="2200" b="1" dirty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M</a:t>
            </a:r>
            <a:r>
              <a:rPr lang="it-IT" sz="2200" b="1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aterie prime </a:t>
            </a:r>
            <a:r>
              <a:rPr lang="it-IT" sz="2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(giugno 2021)</a:t>
            </a:r>
          </a:p>
          <a:p>
            <a:pPr marL="354013" lvl="1" indent="-176213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Crisi </a:t>
            </a:r>
            <a:r>
              <a:rPr lang="it-IT" sz="2200" b="1" dirty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G</a:t>
            </a:r>
            <a:r>
              <a:rPr lang="it-IT" sz="2200" b="1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eopolitica</a:t>
            </a:r>
            <a:r>
              <a:rPr lang="it-IT" sz="2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 (febbraio 2022)</a:t>
            </a:r>
          </a:p>
          <a:p>
            <a:pPr marL="354013" lvl="1" indent="-176213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Crisi </a:t>
            </a:r>
            <a:r>
              <a:rPr lang="it-IT" sz="2200" b="1" dirty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C</a:t>
            </a:r>
            <a:r>
              <a:rPr lang="it-IT" sz="2200" b="1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limatica</a:t>
            </a:r>
            <a:r>
              <a:rPr lang="it-IT" sz="2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 (presente e in prospettiva) </a:t>
            </a:r>
            <a:endParaRPr lang="it-IT" sz="2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79660" y="1129878"/>
            <a:ext cx="59131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Le tre fasi storiche (Epoche)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it-IT" sz="2200" dirty="0" smtClean="0">
                <a:latin typeface="Gadugi" panose="020B0502040204020203" pitchFamily="34" charset="0"/>
                <a:ea typeface="Gadugi" panose="020B0502040204020203" pitchFamily="34" charset="0"/>
              </a:rPr>
              <a:t>1946:1989  Epoca di </a:t>
            </a:r>
            <a:r>
              <a:rPr lang="it-IT" sz="22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Guerra fredda 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it-IT" sz="2200" dirty="0" smtClean="0">
                <a:latin typeface="Gadugi" panose="020B0502040204020203" pitchFamily="34" charset="0"/>
                <a:ea typeface="Gadugi" panose="020B0502040204020203" pitchFamily="34" charset="0"/>
              </a:rPr>
              <a:t>1989:2019  Epoca di </a:t>
            </a:r>
            <a:r>
              <a:rPr lang="it-IT" sz="22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Globalizzazione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it-IT" sz="2200" dirty="0" smtClean="0">
                <a:latin typeface="Gadugi" panose="020B0502040204020203" pitchFamily="34" charset="0"/>
                <a:ea typeface="Gadugi" panose="020B0502040204020203" pitchFamily="34" charset="0"/>
              </a:rPr>
              <a:t>2020:..…(?)  Epoca delle </a:t>
            </a:r>
            <a:r>
              <a:rPr lang="it-IT" sz="2200" b="1" dirty="0">
                <a:latin typeface="Gadugi" panose="020B0502040204020203" pitchFamily="34" charset="0"/>
                <a:ea typeface="Gadugi" panose="020B0502040204020203" pitchFamily="34" charset="0"/>
              </a:rPr>
              <a:t>C</a:t>
            </a:r>
            <a:r>
              <a:rPr lang="it-IT" sz="22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risi complesse</a:t>
            </a:r>
            <a:endParaRPr lang="it-IT" sz="2200" b="1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865377" y="280280"/>
            <a:ext cx="7818120" cy="512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srgbClr val="2F549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Agricoltura: le </a:t>
            </a:r>
            <a:r>
              <a:rPr lang="it-IT" sz="2800" b="1" dirty="0" smtClean="0">
                <a:solidFill>
                  <a:srgbClr val="2F549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sfide di oggi</a:t>
            </a:r>
            <a:endParaRPr lang="it-IT" sz="2800" b="1" dirty="0">
              <a:solidFill>
                <a:srgbClr val="2F549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ccia a destra 3"/>
          <p:cNvSpPr/>
          <p:nvPr/>
        </p:nvSpPr>
        <p:spPr>
          <a:xfrm>
            <a:off x="5711402" y="2632023"/>
            <a:ext cx="769195" cy="710728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255" y="212785"/>
            <a:ext cx="719400" cy="715802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>
            <a:off x="0" y="1059759"/>
            <a:ext cx="12168000" cy="0"/>
          </a:xfrm>
          <a:prstGeom prst="line">
            <a:avLst/>
          </a:prstGeom>
          <a:ln w="3492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844" y="100086"/>
            <a:ext cx="825721" cy="93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1B01DF3-3C6B-4F92-9C90-D229F0059235}"/>
              </a:ext>
            </a:extLst>
          </p:cNvPr>
          <p:cNvSpPr txBox="1"/>
          <p:nvPr/>
        </p:nvSpPr>
        <p:spPr>
          <a:xfrm>
            <a:off x="5888297" y="4211613"/>
            <a:ext cx="5971909" cy="45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Politica agricola comunitaria (</a:t>
            </a:r>
            <a:r>
              <a:rPr lang="it-IT" sz="2200" b="1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PAC</a:t>
            </a:r>
            <a:r>
              <a:rPr lang="it-IT" sz="2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) </a:t>
            </a:r>
            <a:endParaRPr lang="it-IT" sz="2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" name="Freccia in giù 1"/>
          <p:cNvSpPr/>
          <p:nvPr/>
        </p:nvSpPr>
        <p:spPr>
          <a:xfrm>
            <a:off x="8421622" y="4649643"/>
            <a:ext cx="905256" cy="507598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uppo 4"/>
          <p:cNvGrpSpPr/>
          <p:nvPr/>
        </p:nvGrpSpPr>
        <p:grpSpPr>
          <a:xfrm>
            <a:off x="-4040" y="5911805"/>
            <a:ext cx="12196040" cy="964483"/>
            <a:chOff x="-4040" y="5911805"/>
            <a:chExt cx="12196040" cy="964483"/>
          </a:xfrm>
        </p:grpSpPr>
        <p:grpSp>
          <p:nvGrpSpPr>
            <p:cNvPr id="28" name="Gruppo 27"/>
            <p:cNvGrpSpPr/>
            <p:nvPr/>
          </p:nvGrpSpPr>
          <p:grpSpPr>
            <a:xfrm>
              <a:off x="-4040" y="5981121"/>
              <a:ext cx="12192992" cy="895167"/>
              <a:chOff x="126698" y="1332240"/>
              <a:chExt cx="11871758" cy="780140"/>
            </a:xfrm>
          </p:grpSpPr>
          <p:pic>
            <p:nvPicPr>
              <p:cNvPr id="29" name="Picture 308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lum contrast="12000"/>
              </a:blip>
              <a:srcRect b="47785"/>
              <a:stretch/>
            </p:blipFill>
            <p:spPr bwMode="auto">
              <a:xfrm>
                <a:off x="3656303" y="1356707"/>
                <a:ext cx="5007912" cy="7529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30" name="Gruppo 29"/>
              <p:cNvGrpSpPr/>
              <p:nvPr/>
            </p:nvGrpSpPr>
            <p:grpSpPr>
              <a:xfrm>
                <a:off x="126698" y="1332240"/>
                <a:ext cx="11871758" cy="780140"/>
                <a:chOff x="126698" y="1332240"/>
                <a:chExt cx="11871758" cy="780140"/>
              </a:xfrm>
            </p:grpSpPr>
            <p:pic>
              <p:nvPicPr>
                <p:cNvPr id="31" name="Immagine 3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529760" y="1345458"/>
                  <a:ext cx="1468696" cy="766922"/>
                </a:xfrm>
                <a:prstGeom prst="rect">
                  <a:avLst/>
                </a:prstGeom>
              </p:spPr>
            </p:pic>
            <p:pic>
              <p:nvPicPr>
                <p:cNvPr id="32" name="Picture 2" descr="Risultati immagini per cascina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47337" y="1340766"/>
                  <a:ext cx="1024817" cy="7669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6" descr="Risultati immagini per colza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59876" y="1340767"/>
                  <a:ext cx="1201457" cy="7679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4" descr="Risultati immagini per silos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58061" y="1332240"/>
                  <a:ext cx="1201403" cy="7669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9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4347" y="1340768"/>
                  <a:ext cx="1290999" cy="766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Immagine 35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6698" y="1332240"/>
                  <a:ext cx="1150382" cy="766922"/>
                </a:xfrm>
                <a:prstGeom prst="rect">
                  <a:avLst/>
                </a:prstGeom>
              </p:spPr>
            </p:pic>
          </p:grpSp>
        </p:grpSp>
        <p:sp>
          <p:nvSpPr>
            <p:cNvPr id="37" name="Rectangle 4"/>
            <p:cNvSpPr>
              <a:spLocks noChangeArrowheads="1"/>
            </p:cNvSpPr>
            <p:nvPr/>
          </p:nvSpPr>
          <p:spPr bwMode="auto">
            <a:xfrm>
              <a:off x="0" y="5911805"/>
              <a:ext cx="12192000" cy="108000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50000">
                  <a:srgbClr val="FFDA65"/>
                </a:gs>
                <a:gs pos="100000">
                  <a:srgbClr val="0066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1B01DF3-3C6B-4F92-9C90-D229F0059235}"/>
              </a:ext>
            </a:extLst>
          </p:cNvPr>
          <p:cNvSpPr txBox="1"/>
          <p:nvPr/>
        </p:nvSpPr>
        <p:spPr>
          <a:xfrm>
            <a:off x="5914810" y="5197518"/>
            <a:ext cx="5971909" cy="460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Sfide al sistema agricolo </a:t>
            </a:r>
            <a:endParaRPr lang="it-IT" sz="2400" b="1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663572" y="3802640"/>
            <a:ext cx="4213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8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99781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7" grpId="0" animBg="1"/>
      <p:bldP spid="2" grpId="0" animBg="1"/>
      <p:bldP spid="38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0784" y="990534"/>
            <a:ext cx="1171905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6" algn="just" fontAlgn="base">
              <a:lnSpc>
                <a:spcPct val="150000"/>
              </a:lnSpc>
              <a:buSzPts val="1000"/>
            </a:pPr>
            <a:r>
              <a:rPr lang="it-IT" sz="2000" b="1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A medio 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termine (per </a:t>
            </a:r>
            <a:r>
              <a:rPr lang="it-IT" sz="2000" b="1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il 2023:2024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): Nuova PAC</a:t>
            </a:r>
            <a:endParaRPr lang="it-IT" sz="2000" b="1" dirty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  <a:p>
            <a:pPr marL="447675" lvl="6" indent="-265113" algn="just" fontAlgn="base">
              <a:lnSpc>
                <a:spcPct val="150000"/>
              </a:lnSpc>
              <a:buSzPts val="1000"/>
              <a:buFont typeface="Gadugi" panose="020B0502040204020203" pitchFamily="34" charset="0"/>
              <a:buChar char="–"/>
            </a:pPr>
            <a:r>
              <a:rPr lang="it-IT" sz="2000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Nuova PAC:  Introduzione di maggiore </a:t>
            </a:r>
            <a:r>
              <a:rPr lang="it-IT" sz="2000" b="1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flessibilità</a:t>
            </a:r>
            <a:r>
              <a:rPr lang="it-IT" sz="2000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negli indirizzi (Farm to </a:t>
            </a:r>
            <a:r>
              <a:rPr lang="it-IT" sz="2000" dirty="0" err="1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Fork</a:t>
            </a: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)</a:t>
            </a:r>
          </a:p>
          <a:p>
            <a:pPr marL="447675" lvl="6" indent="-265113" algn="just" fontAlgn="base">
              <a:lnSpc>
                <a:spcPct val="150000"/>
              </a:lnSpc>
              <a:buSzPts val="1000"/>
              <a:buFont typeface="Gadugi" panose="020B0502040204020203" pitchFamily="34" charset="0"/>
              <a:buChar char="–"/>
            </a:pP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Riesame dell’ 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Eco-Schema 4</a:t>
            </a: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e introduzione di maggiore flessibilità delle </a:t>
            </a:r>
            <a:r>
              <a:rPr lang="it-IT" sz="2000" b="1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misure ACA</a:t>
            </a:r>
          </a:p>
          <a:p>
            <a:pPr marL="447675" lvl="6" indent="-265113" algn="just" fontAlgn="base">
              <a:lnSpc>
                <a:spcPct val="150000"/>
              </a:lnSpc>
              <a:buSzPts val="1000"/>
              <a:buFont typeface="Gadugi" panose="020B0502040204020203" pitchFamily="34" charset="0"/>
              <a:buChar char="–"/>
            </a:pP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Incentivi e investimenti per: 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agricoltura </a:t>
            </a:r>
            <a:r>
              <a:rPr lang="it-IT" sz="2000" b="1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di 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precisione, </a:t>
            </a: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strutture di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stoccaggio, impianti irrigui </a:t>
            </a:r>
            <a:r>
              <a:rPr lang="it-IT" sz="2000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ad alta efficienza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, invasi</a:t>
            </a:r>
            <a:endParaRPr lang="it-IT" sz="2000" b="1" dirty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  <a:p>
            <a:pPr marL="447675" lvl="6" indent="-265113" algn="just" fontAlgn="base">
              <a:lnSpc>
                <a:spcPct val="150000"/>
              </a:lnSpc>
              <a:buSzPts val="1000"/>
              <a:buFont typeface="Gadugi" panose="020B0502040204020203" pitchFamily="34" charset="0"/>
              <a:buChar char="–"/>
            </a:pPr>
            <a:r>
              <a:rPr lang="it-IT" sz="2000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Accelerazione normative sulle </a:t>
            </a:r>
            <a:r>
              <a:rPr lang="it-IT" sz="2000" b="1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biotecnologie</a:t>
            </a:r>
            <a:r>
              <a:rPr lang="it-IT" sz="2000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NBT (revisione auspicabile anche per colture OGM) </a:t>
            </a:r>
            <a:endParaRPr lang="it-IT" sz="2000" dirty="0" smtClean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  <a:p>
            <a:pPr marL="1096962" lvl="8" algn="just" fontAlgn="base">
              <a:lnSpc>
                <a:spcPct val="150000"/>
              </a:lnSpc>
              <a:buSzPts val="1000"/>
            </a:pPr>
            <a:r>
              <a:rPr lang="it-IT" sz="2000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	</a:t>
            </a:r>
            <a:r>
              <a:rPr lang="it-IT" sz="2000" b="1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 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		meno </a:t>
            </a:r>
            <a:r>
              <a:rPr lang="it-IT" sz="2000" b="1" dirty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sussidi, più </a:t>
            </a:r>
            <a:r>
              <a:rPr lang="it-IT" sz="2000" b="1" dirty="0" smtClean="0">
                <a:latin typeface="Gadugi" panose="020B0502040204020203" pitchFamily="34" charset="0"/>
                <a:ea typeface="Menlo Regular"/>
                <a:cs typeface="Calibri" panose="020F0502020204030204" pitchFamily="34" charset="0"/>
              </a:rPr>
              <a:t>investimenti</a:t>
            </a:r>
            <a:endParaRPr lang="it-IT" sz="2000" dirty="0">
              <a:latin typeface="Gadugi" panose="020B0502040204020203" pitchFamily="34" charset="0"/>
              <a:ea typeface="Menlo Regular"/>
              <a:cs typeface="Calibri" panose="020F0502020204030204" pitchFamily="34" charset="0"/>
            </a:endParaRPr>
          </a:p>
          <a:p>
            <a:pPr marL="0" lvl="6" algn="ctr" fontAlgn="base">
              <a:lnSpc>
                <a:spcPct val="150000"/>
              </a:lnSpc>
              <a:buSzPts val="1000"/>
            </a:pPr>
            <a:endParaRPr lang="it-IT" sz="3000" dirty="0">
              <a:latin typeface="Gadugi" panose="020B0502040204020203" pitchFamily="34" charset="0"/>
              <a:ea typeface="Arial Unicode MS"/>
              <a:cs typeface="Calibri" panose="020F0502020204030204" pitchFamily="34" charset="0"/>
            </a:endParaRPr>
          </a:p>
          <a:p>
            <a:pPr marL="0" lvl="6" algn="ctr" fontAlgn="base">
              <a:lnSpc>
                <a:spcPct val="150000"/>
              </a:lnSpc>
              <a:buSzPts val="1000"/>
            </a:pPr>
            <a:r>
              <a:rPr lang="it-IT" sz="2000" b="1" dirty="0" smtClean="0">
                <a:latin typeface="Gadugi" panose="020B0502040204020203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Gadugi" panose="020B0502040204020203" pitchFamily="34" charset="0"/>
                <a:ea typeface="Arial Unicode MS"/>
                <a:cs typeface="Calibri" panose="020F0502020204030204" pitchFamily="34" charset="0"/>
              </a:rPr>
              <a:t>Aumento significativo della competitività tecnica ed economica dei </a:t>
            </a:r>
            <a:r>
              <a:rPr lang="it-IT" sz="2000" b="1" dirty="0" smtClean="0">
                <a:latin typeface="Gadugi" panose="020B0502040204020203" pitchFamily="34" charset="0"/>
                <a:ea typeface="Arial Unicode MS"/>
                <a:cs typeface="Calibri" panose="020F0502020204030204" pitchFamily="34" charset="0"/>
              </a:rPr>
              <a:t>seminativi per recuperare 300.000 ha o le rese produttive del 10:15%</a:t>
            </a:r>
            <a:endParaRPr lang="it-IT" sz="2000" b="1" dirty="0"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8" name="Freccia in giù 7"/>
          <p:cNvSpPr/>
          <p:nvPr/>
        </p:nvSpPr>
        <p:spPr>
          <a:xfrm>
            <a:off x="5194215" y="4340512"/>
            <a:ext cx="1375656" cy="60732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1 20"/>
          <p:cNvCxnSpPr/>
          <p:nvPr/>
        </p:nvCxnSpPr>
        <p:spPr>
          <a:xfrm>
            <a:off x="0" y="1009784"/>
            <a:ext cx="121680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olo 1"/>
          <p:cNvSpPr txBox="1">
            <a:spLocks/>
          </p:cNvSpPr>
          <p:nvPr/>
        </p:nvSpPr>
        <p:spPr>
          <a:xfrm>
            <a:off x="817553" y="105928"/>
            <a:ext cx="10672272" cy="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GB"/>
            </a:defPPr>
            <a:lvl1pPr>
              <a:defRPr sz="3000" b="1" i="1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pPr algn="ctr"/>
            <a:r>
              <a:rPr lang="it-IT" sz="3200" i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PAC e risposte alle crisi - II</a:t>
            </a:r>
            <a:endParaRPr lang="it-IT" sz="3200" i="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Immagine 18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473" y="128820"/>
            <a:ext cx="732613" cy="728949"/>
          </a:xfrm>
          <a:prstGeom prst="rect">
            <a:avLst/>
          </a:prstGeom>
        </p:spPr>
      </p:pic>
      <p:pic>
        <p:nvPicPr>
          <p:cNvPr id="20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333" y="82937"/>
            <a:ext cx="788197" cy="89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0" y="6015452"/>
            <a:ext cx="4112217" cy="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703426-DF59-3C40-8802-BBA060CDA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798" y="2299748"/>
            <a:ext cx="9878028" cy="165576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COVID-19: la sfida delle pandemie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delle materie prime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geopolitica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climatica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Sfida della PAC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/>
              <a:t>Le strategie </a:t>
            </a:r>
            <a:r>
              <a:rPr lang="it-IT" sz="3000" b="1" dirty="0" smtClean="0"/>
              <a:t>per </a:t>
            </a:r>
            <a:r>
              <a:rPr lang="it-IT" sz="3000" b="1" dirty="0"/>
              <a:t>le sfide di oggi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endParaRPr lang="it-IT" sz="3000" b="1" dirty="0"/>
          </a:p>
        </p:txBody>
      </p:sp>
      <p:pic>
        <p:nvPicPr>
          <p:cNvPr id="34" name="Immagine 33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060" y="1194949"/>
            <a:ext cx="881546" cy="877137"/>
          </a:xfrm>
          <a:prstGeom prst="rect">
            <a:avLst/>
          </a:prstGeom>
        </p:spPr>
      </p:pic>
      <p:sp>
        <p:nvSpPr>
          <p:cNvPr id="32" name="Rettangolo arrotondato 31"/>
          <p:cNvSpPr/>
          <p:nvPr/>
        </p:nvSpPr>
        <p:spPr bwMode="auto">
          <a:xfrm>
            <a:off x="674833" y="5269299"/>
            <a:ext cx="10520450" cy="441067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5" name="Titolo 34">
            <a:extLst>
              <a:ext uri="{FF2B5EF4-FFF2-40B4-BE49-F238E27FC236}">
                <a16:creationId xmlns:a16="http://schemas.microsoft.com/office/drawing/2014/main" id="{11B01DF3-3C6B-4F92-9C90-D229F00592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29745" y="1422572"/>
            <a:ext cx="7368187" cy="61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457200" lvl="1" algn="ctr">
              <a:lnSpc>
                <a:spcPct val="107000"/>
              </a:lnSpc>
              <a:spcAft>
                <a:spcPts val="800"/>
              </a:spcAft>
            </a:pPr>
            <a:r>
              <a:rPr lang="it-IT" sz="3200" b="1" dirty="0" smtClean="0">
                <a:solidFill>
                  <a:srgbClr val="2F549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Agricoltura: le sfide di oggi</a:t>
            </a:r>
            <a:r>
              <a:rPr lang="it-IT" sz="3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 </a:t>
            </a:r>
            <a:endParaRPr lang="it-IT" sz="3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pic>
        <p:nvPicPr>
          <p:cNvPr id="36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971" y="1020112"/>
            <a:ext cx="1031831" cy="117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ttore diritto 30"/>
          <p:cNvCxnSpPr/>
          <p:nvPr/>
        </p:nvCxnSpPr>
        <p:spPr>
          <a:xfrm>
            <a:off x="175085" y="2187627"/>
            <a:ext cx="11844000" cy="33487"/>
          </a:xfrm>
          <a:prstGeom prst="line">
            <a:avLst/>
          </a:prstGeom>
          <a:ln w="57150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po 36"/>
          <p:cNvGrpSpPr/>
          <p:nvPr/>
        </p:nvGrpSpPr>
        <p:grpSpPr>
          <a:xfrm>
            <a:off x="-2252" y="0"/>
            <a:ext cx="12182060" cy="987552"/>
            <a:chOff x="126698" y="1332240"/>
            <a:chExt cx="11871758" cy="780140"/>
          </a:xfrm>
        </p:grpSpPr>
        <p:pic>
          <p:nvPicPr>
            <p:cNvPr id="38" name="Picture 3085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contrast="12000"/>
            </a:blip>
            <a:srcRect b="47785"/>
            <a:stretch/>
          </p:blipFill>
          <p:spPr bwMode="auto">
            <a:xfrm>
              <a:off x="3656303" y="1356707"/>
              <a:ext cx="5007912" cy="752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9" name="Gruppo 38"/>
            <p:cNvGrpSpPr/>
            <p:nvPr/>
          </p:nvGrpSpPr>
          <p:grpSpPr>
            <a:xfrm>
              <a:off x="126698" y="1332240"/>
              <a:ext cx="11871758" cy="780140"/>
              <a:chOff x="126698" y="1332240"/>
              <a:chExt cx="11871758" cy="780140"/>
            </a:xfrm>
          </p:grpSpPr>
          <p:pic>
            <p:nvPicPr>
              <p:cNvPr id="40" name="Immagine 3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29760" y="1345458"/>
                <a:ext cx="1468696" cy="766922"/>
              </a:xfrm>
              <a:prstGeom prst="rect">
                <a:avLst/>
              </a:prstGeom>
            </p:spPr>
          </p:pic>
          <p:pic>
            <p:nvPicPr>
              <p:cNvPr id="41" name="Picture 2" descr="Risultati immagini per cascina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7337" y="1340766"/>
                <a:ext cx="1024817" cy="7669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6" descr="Risultati immagini per colza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9876" y="1340767"/>
                <a:ext cx="1201457" cy="7679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" descr="Risultati immagini per silos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8061" y="1332240"/>
                <a:ext cx="1201403" cy="7669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9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347" y="1340768"/>
                <a:ext cx="1290999" cy="766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Immagine 4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698" y="1332240"/>
                <a:ext cx="1150382" cy="766922"/>
              </a:xfrm>
              <a:prstGeom prst="rect">
                <a:avLst/>
              </a:prstGeom>
            </p:spPr>
          </p:pic>
        </p:grpSp>
      </p:grpSp>
      <p:grpSp>
        <p:nvGrpSpPr>
          <p:cNvPr id="46" name="Gruppo 45"/>
          <p:cNvGrpSpPr/>
          <p:nvPr/>
        </p:nvGrpSpPr>
        <p:grpSpPr>
          <a:xfrm>
            <a:off x="-18351" y="5756357"/>
            <a:ext cx="12210351" cy="1175509"/>
            <a:chOff x="-18351" y="5653265"/>
            <a:chExt cx="12210351" cy="1278602"/>
          </a:xfrm>
        </p:grpSpPr>
        <p:pic>
          <p:nvPicPr>
            <p:cNvPr id="47" name="Picture 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771692" y="5711844"/>
              <a:ext cx="1408505" cy="1146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501" y="5711844"/>
              <a:ext cx="1754119" cy="116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o 48"/>
            <p:cNvGrpSpPr/>
            <p:nvPr/>
          </p:nvGrpSpPr>
          <p:grpSpPr>
            <a:xfrm>
              <a:off x="-18351" y="5653265"/>
              <a:ext cx="12210351" cy="1278602"/>
              <a:chOff x="82297" y="5524964"/>
              <a:chExt cx="12210351" cy="1379470"/>
            </a:xfrm>
          </p:grpSpPr>
          <p:grpSp>
            <p:nvGrpSpPr>
              <p:cNvPr id="50" name="Gruppo 49"/>
              <p:cNvGrpSpPr/>
              <p:nvPr/>
            </p:nvGrpSpPr>
            <p:grpSpPr>
              <a:xfrm>
                <a:off x="82297" y="5562512"/>
                <a:ext cx="9097703" cy="1341922"/>
                <a:chOff x="82297" y="5562512"/>
                <a:chExt cx="9097703" cy="1341922"/>
              </a:xfrm>
            </p:grpSpPr>
            <p:pic>
              <p:nvPicPr>
                <p:cNvPr id="52" name="Picture 2" descr="http://www.stetoscopio.net/wp-content/uploads/2013/05/farina.jp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2644" y="5632149"/>
                  <a:ext cx="1509952" cy="12722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3" name="Gruppo 52"/>
                <p:cNvGrpSpPr/>
                <p:nvPr/>
              </p:nvGrpSpPr>
              <p:grpSpPr>
                <a:xfrm>
                  <a:off x="82297" y="5562512"/>
                  <a:ext cx="9097703" cy="1302697"/>
                  <a:chOff x="46766" y="5562907"/>
                  <a:chExt cx="9205754" cy="1337619"/>
                </a:xfrm>
              </p:grpSpPr>
              <p:pic>
                <p:nvPicPr>
                  <p:cNvPr id="56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766" y="5580861"/>
                    <a:ext cx="1621743" cy="1304523"/>
                  </a:xfrm>
                  <a:prstGeom prst="rect">
                    <a:avLst/>
                  </a:prstGeom>
                  <a:noFill/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57" name="Picture 12" descr="11279_zootecnia"/>
                  <p:cNvPicPr>
                    <a:picLocks noChangeAspect="1" noChangeArrowheads="1"/>
                  </p:cNvPicPr>
                  <p:nvPr/>
                </p:nvPicPr>
                <p:blipFill>
                  <a:blip r:embed="rId1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06884" y="5580477"/>
                    <a:ext cx="1944217" cy="13200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8" name="Picture 10" descr="http://www.foodwewant.org/var/ezwebin_site/storage/images/news/mais-il-paradosso-messicano/10034-1-ita-IT/Mais-il-paradosso-messicano_article_full_p.jpg"/>
                  <p:cNvPicPr>
                    <a:picLocks noChangeAspect="1" noChangeArrowheads="1"/>
                  </p:cNvPicPr>
                  <p:nvPr/>
                </p:nvPicPr>
                <p:blipFill>
                  <a:blip r:embed="rId1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85730" y="5562907"/>
                    <a:ext cx="1966790" cy="1325225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54" name="Picture 2" descr="http://www1.adnkronos.com/IGN/Assets/Imgs/00_prometeo/acqua_risaia--400x300.jp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6136" y="5570781"/>
                  <a:ext cx="1752804" cy="13146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8" descr="http://www.summagallicana.it/lessico/f/f%20Triticum%20monococcum%20spiga.jpg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4352" y="5658273"/>
                  <a:ext cx="1050140" cy="12271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1" name="Rectangle 4"/>
              <p:cNvSpPr>
                <a:spLocks noChangeArrowheads="1"/>
              </p:cNvSpPr>
              <p:nvPr/>
            </p:nvSpPr>
            <p:spPr bwMode="auto">
              <a:xfrm>
                <a:off x="100648" y="5524964"/>
                <a:ext cx="12192000" cy="160670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50000">
                    <a:srgbClr val="FFDA65"/>
                  </a:gs>
                  <a:gs pos="100000">
                    <a:srgbClr val="006600"/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9" name="CasellaDiTesto 58"/>
          <p:cNvSpPr txBox="1"/>
          <p:nvPr/>
        </p:nvSpPr>
        <p:spPr>
          <a:xfrm>
            <a:off x="1600798" y="4056173"/>
            <a:ext cx="33649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buFont typeface="+mj-lt"/>
              <a:buAutoNum type="arabicPeriod" startAt="4"/>
            </a:pPr>
            <a:r>
              <a:rPr lang="it-IT" sz="3000" b="1" dirty="0" smtClean="0">
                <a:solidFill>
                  <a:schemeClr val="bg2"/>
                </a:solidFill>
              </a:rPr>
              <a:t>Crisi </a:t>
            </a:r>
            <a:r>
              <a:rPr lang="it-IT" sz="3000" b="1" dirty="0">
                <a:solidFill>
                  <a:schemeClr val="bg2"/>
                </a:solidFill>
              </a:rPr>
              <a:t>climatica</a:t>
            </a:r>
          </a:p>
        </p:txBody>
      </p:sp>
    </p:spTree>
    <p:extLst>
      <p:ext uri="{BB962C8B-B14F-4D97-AF65-F5344CB8AC3E}">
        <p14:creationId xmlns:p14="http://schemas.microsoft.com/office/powerpoint/2010/main" val="365823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28472" y="374206"/>
            <a:ext cx="10079736" cy="1655762"/>
          </a:xfrm>
        </p:spPr>
        <p:txBody>
          <a:bodyPr/>
          <a:lstStyle/>
          <a:p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Approccio agronomico in un’epoca di crisi complesse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024" y="200011"/>
            <a:ext cx="719400" cy="715802"/>
          </a:xfrm>
          <a:prstGeom prst="rect">
            <a:avLst/>
          </a:prstGeom>
        </p:spPr>
      </p:pic>
      <p:cxnSp>
        <p:nvCxnSpPr>
          <p:cNvPr id="8" name="Connettore 1 11"/>
          <p:cNvCxnSpPr/>
          <p:nvPr/>
        </p:nvCxnSpPr>
        <p:spPr>
          <a:xfrm>
            <a:off x="19769" y="1046985"/>
            <a:ext cx="12168000" cy="0"/>
          </a:xfrm>
          <a:prstGeom prst="line">
            <a:avLst/>
          </a:prstGeom>
          <a:ln w="3492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1351787" y="1157279"/>
            <a:ext cx="9226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I </a:t>
            </a:r>
            <a:r>
              <a:rPr lang="en-US" sz="2200" dirty="0" err="1" smtClean="0"/>
              <a:t>paradigmi</a:t>
            </a:r>
            <a:r>
              <a:rPr lang="en-US" sz="2200" dirty="0" smtClean="0"/>
              <a:t> del Sistema agro-</a:t>
            </a:r>
            <a:r>
              <a:rPr lang="en-US" sz="2200" dirty="0" err="1" smtClean="0"/>
              <a:t>alimentare</a:t>
            </a:r>
            <a:r>
              <a:rPr lang="en-US" sz="2200" dirty="0" smtClean="0"/>
              <a:t> (AA) </a:t>
            </a:r>
            <a:r>
              <a:rPr lang="en-US" sz="2200" dirty="0" err="1" smtClean="0"/>
              <a:t>nelle</a:t>
            </a:r>
            <a:r>
              <a:rPr lang="en-US" sz="2200" dirty="0" smtClean="0"/>
              <a:t> diverse </a:t>
            </a:r>
            <a:r>
              <a:rPr lang="en-US" sz="2200" dirty="0" err="1" smtClean="0"/>
              <a:t>epoche</a:t>
            </a:r>
            <a:r>
              <a:rPr lang="en-US" sz="2200" dirty="0" smtClean="0"/>
              <a:t> e </a:t>
            </a:r>
            <a:r>
              <a:rPr lang="en-US" sz="2200" dirty="0" err="1" smtClean="0"/>
              <a:t>riflessi</a:t>
            </a:r>
            <a:r>
              <a:rPr lang="en-US" sz="2200" dirty="0" smtClean="0"/>
              <a:t> </a:t>
            </a:r>
            <a:r>
              <a:rPr lang="en-US" sz="2200" dirty="0" err="1" smtClean="0"/>
              <a:t>sulle</a:t>
            </a:r>
            <a:r>
              <a:rPr lang="en-US" sz="2200" dirty="0" smtClean="0"/>
              <a:t> </a:t>
            </a:r>
            <a:r>
              <a:rPr lang="en-US" sz="2200" dirty="0" err="1" smtClean="0"/>
              <a:t>strategie</a:t>
            </a:r>
            <a:r>
              <a:rPr lang="en-US" sz="2200" dirty="0" smtClean="0"/>
              <a:t> </a:t>
            </a:r>
            <a:r>
              <a:rPr lang="en-US" sz="2200" dirty="0" err="1" smtClean="0"/>
              <a:t>agronomiche</a:t>
            </a:r>
            <a:r>
              <a:rPr lang="en-US" sz="2200" dirty="0" smtClean="0"/>
              <a:t>.</a:t>
            </a:r>
            <a:endParaRPr lang="it-IT" sz="2200" dirty="0"/>
          </a:p>
        </p:txBody>
      </p:sp>
      <p:sp>
        <p:nvSpPr>
          <p:cNvPr id="13" name="AutoShape 2" descr="https://www.fao.org/fileadmin/templates/worldfood/images/home-graph_4_may26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807537"/>
              </p:ext>
            </p:extLst>
          </p:nvPr>
        </p:nvGraphicFramePr>
        <p:xfrm>
          <a:off x="728472" y="2037014"/>
          <a:ext cx="10472927" cy="3549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096">
                  <a:extLst>
                    <a:ext uri="{9D8B030D-6E8A-4147-A177-3AD203B41FA5}">
                      <a16:colId xmlns:a16="http://schemas.microsoft.com/office/drawing/2014/main" val="3870457620"/>
                    </a:ext>
                  </a:extLst>
                </a:gridCol>
                <a:gridCol w="1906932">
                  <a:extLst>
                    <a:ext uri="{9D8B030D-6E8A-4147-A177-3AD203B41FA5}">
                      <a16:colId xmlns:a16="http://schemas.microsoft.com/office/drawing/2014/main" val="2262422205"/>
                    </a:ext>
                  </a:extLst>
                </a:gridCol>
                <a:gridCol w="2270288">
                  <a:extLst>
                    <a:ext uri="{9D8B030D-6E8A-4147-A177-3AD203B41FA5}">
                      <a16:colId xmlns:a16="http://schemas.microsoft.com/office/drawing/2014/main" val="149078838"/>
                    </a:ext>
                  </a:extLst>
                </a:gridCol>
                <a:gridCol w="2270288">
                  <a:extLst>
                    <a:ext uri="{9D8B030D-6E8A-4147-A177-3AD203B41FA5}">
                      <a16:colId xmlns:a16="http://schemas.microsoft.com/office/drawing/2014/main" val="608804691"/>
                    </a:ext>
                  </a:extLst>
                </a:gridCol>
                <a:gridCol w="2301323">
                  <a:extLst>
                    <a:ext uri="{9D8B030D-6E8A-4147-A177-3AD203B41FA5}">
                      <a16:colId xmlns:a16="http://schemas.microsoft.com/office/drawing/2014/main" val="375370493"/>
                    </a:ext>
                  </a:extLst>
                </a:gridCol>
              </a:tblGrid>
              <a:tr h="467110">
                <a:tc>
                  <a:txBody>
                    <a:bodyPr/>
                    <a:lstStyle/>
                    <a:p>
                      <a:r>
                        <a:rPr lang="it-IT" dirty="0" smtClean="0"/>
                        <a:t>Epoca</a:t>
                      </a:r>
                      <a:endParaRPr lang="it-IT" dirty="0"/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Paradigma</a:t>
                      </a:r>
                      <a:r>
                        <a:rPr lang="it-IT" baseline="0" dirty="0" smtClean="0"/>
                        <a:t> del sistema AA</a:t>
                      </a:r>
                      <a:endParaRPr lang="it-IT" dirty="0"/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Politica in</a:t>
                      </a:r>
                      <a:r>
                        <a:rPr lang="it-IT" baseline="0" dirty="0" smtClean="0"/>
                        <a:t> UE</a:t>
                      </a:r>
                      <a:endParaRPr lang="it-IT" dirty="0"/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Premialità</a:t>
                      </a:r>
                      <a:endParaRPr lang="it-IT" dirty="0"/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Strategia agronomica</a:t>
                      </a:r>
                      <a:endParaRPr lang="it-IT" dirty="0"/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030859"/>
                  </a:ext>
                </a:extLst>
              </a:tr>
              <a:tr h="806246">
                <a:tc>
                  <a:txBody>
                    <a:bodyPr/>
                    <a:lstStyle/>
                    <a:p>
                      <a:r>
                        <a:rPr lang="it-IT" b="1" dirty="0" smtClean="0"/>
                        <a:t>Guerra fredda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Risorsa strategica chiusa 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Autosufficienza in un sistema chiuso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baseline="0" dirty="0" smtClean="0"/>
                        <a:t>Alla coltura (aiuto </a:t>
                      </a:r>
                      <a:r>
                        <a:rPr lang="it-IT" b="1" baseline="0" dirty="0" err="1" smtClean="0"/>
                        <a:t>accoppianto</a:t>
                      </a:r>
                      <a:r>
                        <a:rPr lang="it-IT" b="1" baseline="0" dirty="0" smtClean="0"/>
                        <a:t>)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Produzione in settori chiave</a:t>
                      </a:r>
                      <a:r>
                        <a:rPr lang="it-IT" b="1" baseline="0" dirty="0" smtClean="0"/>
                        <a:t> 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16415"/>
                  </a:ext>
                </a:extLst>
              </a:tr>
              <a:tr h="806246">
                <a:tc>
                  <a:txBody>
                    <a:bodyPr/>
                    <a:lstStyle/>
                    <a:p>
                      <a:r>
                        <a:rPr lang="it-IT" b="1" dirty="0" smtClean="0"/>
                        <a:t>Globalizzazione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Sostegno alla crescita economica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Sistema</a:t>
                      </a:r>
                      <a:r>
                        <a:rPr lang="it-IT" b="1" baseline="0" dirty="0" smtClean="0"/>
                        <a:t> aperto orientato al consumatore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Alla sostenibilità ambientale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Qualità alimentare</a:t>
                      </a:r>
                      <a:r>
                        <a:rPr lang="it-IT" b="1" baseline="0" dirty="0" smtClean="0"/>
                        <a:t> e ambientale in filiera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740436"/>
                  </a:ext>
                </a:extLst>
              </a:tr>
              <a:tr h="806246">
                <a:tc>
                  <a:txBody>
                    <a:bodyPr/>
                    <a:lstStyle/>
                    <a:p>
                      <a:r>
                        <a:rPr lang="it-IT" b="1" dirty="0" smtClean="0"/>
                        <a:t>Crisi complesse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Risorsa strategica aperta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Sistema aperto orientato all’approvvigiona-mento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All’efficienza 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Intensificazione sostenibile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736562"/>
                  </a:ext>
                </a:extLst>
              </a:tr>
            </a:tbl>
          </a:graphicData>
        </a:graphic>
      </p:graphicFrame>
      <p:grpSp>
        <p:nvGrpSpPr>
          <p:cNvPr id="15" name="Gruppo 14"/>
          <p:cNvGrpSpPr/>
          <p:nvPr/>
        </p:nvGrpSpPr>
        <p:grpSpPr>
          <a:xfrm>
            <a:off x="-18351" y="5756357"/>
            <a:ext cx="12210351" cy="1175509"/>
            <a:chOff x="-18351" y="5653265"/>
            <a:chExt cx="12210351" cy="1278602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71692" y="5711844"/>
              <a:ext cx="1408505" cy="1146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501" y="5711844"/>
              <a:ext cx="1754119" cy="116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uppo 17"/>
            <p:cNvGrpSpPr/>
            <p:nvPr/>
          </p:nvGrpSpPr>
          <p:grpSpPr>
            <a:xfrm>
              <a:off x="-18351" y="5653265"/>
              <a:ext cx="12210351" cy="1278602"/>
              <a:chOff x="82297" y="5524964"/>
              <a:chExt cx="12210351" cy="1379470"/>
            </a:xfrm>
          </p:grpSpPr>
          <p:grpSp>
            <p:nvGrpSpPr>
              <p:cNvPr id="19" name="Gruppo 18"/>
              <p:cNvGrpSpPr/>
              <p:nvPr/>
            </p:nvGrpSpPr>
            <p:grpSpPr>
              <a:xfrm>
                <a:off x="82297" y="5562512"/>
                <a:ext cx="9097703" cy="1341922"/>
                <a:chOff x="82297" y="5562512"/>
                <a:chExt cx="9097703" cy="1341922"/>
              </a:xfrm>
            </p:grpSpPr>
            <p:pic>
              <p:nvPicPr>
                <p:cNvPr id="21" name="Picture 2" descr="http://www.stetoscopio.net/wp-content/uploads/2013/05/farina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2644" y="5632149"/>
                  <a:ext cx="1509952" cy="12722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2" name="Gruppo 19"/>
                <p:cNvGrpSpPr/>
                <p:nvPr/>
              </p:nvGrpSpPr>
              <p:grpSpPr>
                <a:xfrm>
                  <a:off x="82297" y="5562512"/>
                  <a:ext cx="9097703" cy="1302697"/>
                  <a:chOff x="46766" y="5562907"/>
                  <a:chExt cx="9205754" cy="1337619"/>
                </a:xfrm>
              </p:grpSpPr>
              <p:pic>
                <p:nvPicPr>
                  <p:cNvPr id="25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766" y="5580861"/>
                    <a:ext cx="1621743" cy="1304523"/>
                  </a:xfrm>
                  <a:prstGeom prst="rect">
                    <a:avLst/>
                  </a:prstGeom>
                  <a:noFill/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26" name="Picture 12" descr="11279_zootecnia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06884" y="5580477"/>
                    <a:ext cx="1944217" cy="13200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7" name="Picture 10" descr="http://www.foodwewant.org/var/ezwebin_site/storage/images/news/mais-il-paradosso-messicano/10034-1-ita-IT/Mais-il-paradosso-messicano_article_full_p.jpg"/>
                  <p:cNvPicPr>
                    <a:picLocks noChangeAspect="1" noChangeArrowheads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85730" y="5562907"/>
                    <a:ext cx="1966790" cy="1325225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23" name="Picture 2" descr="http://www1.adnkronos.com/IGN/Assets/Imgs/00_prometeo/acqua_risaia--400x300.jp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6136" y="5570781"/>
                  <a:ext cx="1752804" cy="13146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8" descr="http://www.summagallicana.it/lessico/f/f%20Triticum%20monococcum%20spiga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4352" y="5658273"/>
                  <a:ext cx="1050140" cy="12271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0" name="Rectangle 4"/>
              <p:cNvSpPr>
                <a:spLocks noChangeArrowheads="1"/>
              </p:cNvSpPr>
              <p:nvPr/>
            </p:nvSpPr>
            <p:spPr bwMode="auto">
              <a:xfrm>
                <a:off x="100648" y="5524964"/>
                <a:ext cx="12192000" cy="160670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50000">
                    <a:srgbClr val="FFDA65"/>
                  </a:gs>
                  <a:gs pos="100000">
                    <a:srgbClr val="006600"/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28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333" y="82937"/>
            <a:ext cx="788197" cy="89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62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47344" y="160338"/>
            <a:ext cx="10079736" cy="1655762"/>
          </a:xfrm>
        </p:spPr>
        <p:txBody>
          <a:bodyPr/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strategie per le sfide di oggi</a:t>
            </a:r>
          </a:p>
          <a:p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Approccio agronomico in un’epoca di crisi complesse</a:t>
            </a:r>
          </a:p>
        </p:txBody>
      </p:sp>
      <p:pic>
        <p:nvPicPr>
          <p:cNvPr id="7" name="Immagine 6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024" y="200011"/>
            <a:ext cx="719400" cy="715802"/>
          </a:xfrm>
          <a:prstGeom prst="rect">
            <a:avLst/>
          </a:prstGeom>
        </p:spPr>
      </p:pic>
      <p:cxnSp>
        <p:nvCxnSpPr>
          <p:cNvPr id="8" name="Connettore 1 11"/>
          <p:cNvCxnSpPr/>
          <p:nvPr/>
        </p:nvCxnSpPr>
        <p:spPr>
          <a:xfrm>
            <a:off x="19769" y="1046985"/>
            <a:ext cx="12168000" cy="0"/>
          </a:xfrm>
          <a:prstGeom prst="line">
            <a:avLst/>
          </a:prstGeom>
          <a:ln w="3492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2" descr="https://www.fao.org/fileadmin/templates/worldfood/images/home-graph_4_may26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788307"/>
              </p:ext>
            </p:extLst>
          </p:nvPr>
        </p:nvGraphicFramePr>
        <p:xfrm>
          <a:off x="539497" y="1178158"/>
          <a:ext cx="10958492" cy="5600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223">
                  <a:extLst>
                    <a:ext uri="{9D8B030D-6E8A-4147-A177-3AD203B41FA5}">
                      <a16:colId xmlns:a16="http://schemas.microsoft.com/office/drawing/2014/main" val="3870457620"/>
                    </a:ext>
                  </a:extLst>
                </a:gridCol>
                <a:gridCol w="3310703">
                  <a:extLst>
                    <a:ext uri="{9D8B030D-6E8A-4147-A177-3AD203B41FA5}">
                      <a16:colId xmlns:a16="http://schemas.microsoft.com/office/drawing/2014/main" val="2262422205"/>
                    </a:ext>
                  </a:extLst>
                </a:gridCol>
                <a:gridCol w="2897897">
                  <a:extLst>
                    <a:ext uri="{9D8B030D-6E8A-4147-A177-3AD203B41FA5}">
                      <a16:colId xmlns:a16="http://schemas.microsoft.com/office/drawing/2014/main" val="149078838"/>
                    </a:ext>
                  </a:extLst>
                </a:gridCol>
                <a:gridCol w="2957669">
                  <a:extLst>
                    <a:ext uri="{9D8B030D-6E8A-4147-A177-3AD203B41FA5}">
                      <a16:colId xmlns:a16="http://schemas.microsoft.com/office/drawing/2014/main" val="1451511157"/>
                    </a:ext>
                  </a:extLst>
                </a:gridCol>
              </a:tblGrid>
              <a:tr h="467110">
                <a:tc>
                  <a:txBody>
                    <a:bodyPr/>
                    <a:lstStyle/>
                    <a:p>
                      <a:r>
                        <a:rPr lang="it-IT" dirty="0" smtClean="0"/>
                        <a:t>Componenti</a:t>
                      </a:r>
                      <a:r>
                        <a:rPr lang="it-IT" baseline="0" dirty="0" smtClean="0"/>
                        <a:t> del sistema</a:t>
                      </a:r>
                      <a:endParaRPr lang="it-IT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Globalizzazione: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="1" dirty="0" smtClean="0"/>
                        <a:t>Qualità alimentare</a:t>
                      </a:r>
                      <a:r>
                        <a:rPr lang="it-IT" b="1" baseline="0" dirty="0" smtClean="0"/>
                        <a:t> e ambientale</a:t>
                      </a:r>
                      <a:endParaRPr lang="it-IT" b="1" dirty="0" smtClean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Crisi complesse: intensificazione sostenibile</a:t>
                      </a:r>
                      <a:endParaRPr lang="it-IT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Strumenti</a:t>
                      </a:r>
                      <a:endParaRPr lang="it-IT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030859"/>
                  </a:ext>
                </a:extLst>
              </a:tr>
              <a:tr h="806246"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Risorse genetiche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Diversità,</a:t>
                      </a:r>
                      <a:r>
                        <a:rPr lang="it-IT" b="1" baseline="0" dirty="0" smtClean="0"/>
                        <a:t> Tipicità, Valore nutrizionale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Efficienza produttiva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NBT (OGM…)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16415"/>
                  </a:ext>
                </a:extLst>
              </a:tr>
              <a:tr h="806246"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Diversificazione colturale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Rotazioni con</a:t>
                      </a:r>
                      <a:r>
                        <a:rPr lang="it-IT" b="1" baseline="0" dirty="0" smtClean="0"/>
                        <a:t> leguminose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Rotazioni con</a:t>
                      </a:r>
                      <a:r>
                        <a:rPr lang="it-IT" b="1" baseline="0" dirty="0" smtClean="0"/>
                        <a:t> secondi raccolti 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Precision farming, risorse genetiche, integrazione dei mezzi </a:t>
                      </a:r>
                    </a:p>
                    <a:p>
                      <a:pPr>
                        <a:lnSpc>
                          <a:spcPts val="2160"/>
                        </a:lnSpc>
                      </a:pPr>
                      <a:endParaRPr lang="it-IT" b="1" dirty="0" smtClean="0"/>
                    </a:p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Gestione</a:t>
                      </a:r>
                      <a:r>
                        <a:rPr lang="it-IT" b="1" baseline="0" dirty="0" smtClean="0"/>
                        <a:t> sovra-aziendale</a:t>
                      </a:r>
                    </a:p>
                    <a:p>
                      <a:pPr>
                        <a:lnSpc>
                          <a:spcPts val="2160"/>
                        </a:lnSpc>
                      </a:pPr>
                      <a:endParaRPr lang="it-IT" b="1" baseline="0" dirty="0" smtClean="0"/>
                    </a:p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baseline="0" dirty="0" smtClean="0"/>
                        <a:t>Contratti integrati di filiera</a:t>
                      </a:r>
                    </a:p>
                    <a:p>
                      <a:pPr>
                        <a:lnSpc>
                          <a:spcPts val="2160"/>
                        </a:lnSpc>
                      </a:pPr>
                      <a:endParaRPr lang="it-IT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663121"/>
                  </a:ext>
                </a:extLst>
              </a:tr>
              <a:tr h="806246"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Risorsa</a:t>
                      </a:r>
                      <a:r>
                        <a:rPr lang="it-IT" b="1" baseline="0" dirty="0" smtClean="0"/>
                        <a:t> suolo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Conservazione del suolo,</a:t>
                      </a:r>
                      <a:r>
                        <a:rPr lang="it-IT" b="1" baseline="0" dirty="0" smtClean="0"/>
                        <a:t> rinaturalizzazione (EFA), cover </a:t>
                      </a:r>
                      <a:r>
                        <a:rPr lang="it-IT" b="1" baseline="0" dirty="0" err="1" smtClean="0"/>
                        <a:t>crops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Lavorazioni più efficienti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740436"/>
                  </a:ext>
                </a:extLst>
              </a:tr>
              <a:tr h="806246"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Nutrizione</a:t>
                      </a:r>
                      <a:r>
                        <a:rPr lang="it-IT" b="1" baseline="0" dirty="0" smtClean="0"/>
                        <a:t> 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Riduzione, modulazione, biostimolanti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err="1" smtClean="0"/>
                        <a:t>Circular</a:t>
                      </a:r>
                      <a:r>
                        <a:rPr lang="it-IT" b="1" dirty="0" smtClean="0"/>
                        <a:t> </a:t>
                      </a:r>
                      <a:r>
                        <a:rPr lang="it-IT" b="1" dirty="0" err="1" smtClean="0"/>
                        <a:t>fertilization</a:t>
                      </a:r>
                      <a:r>
                        <a:rPr lang="it-IT" b="1" dirty="0" smtClean="0"/>
                        <a:t>, efficienza 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736562"/>
                  </a:ext>
                </a:extLst>
              </a:tr>
              <a:tr h="806246"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Difesa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Riduzione uso fitofarmaci di sintesi e integrazione dei mezzi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Efficienza e integrazione</a:t>
                      </a:r>
                      <a:r>
                        <a:rPr lang="it-IT" b="1" baseline="0" dirty="0" smtClean="0"/>
                        <a:t> dei mezzi 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225414"/>
                  </a:ext>
                </a:extLst>
              </a:tr>
              <a:tr h="806246"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Irrigazione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Gestione</a:t>
                      </a:r>
                      <a:r>
                        <a:rPr lang="it-IT" b="1" baseline="0" dirty="0" smtClean="0"/>
                        <a:t> della risorsa in termini ambientali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Efficienza uso</a:t>
                      </a:r>
                      <a:r>
                        <a:rPr lang="it-IT" b="1" baseline="0" dirty="0" smtClean="0"/>
                        <a:t> dell’acqua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r>
                        <a:rPr lang="it-IT" b="1" dirty="0" smtClean="0"/>
                        <a:t>Tecniche</a:t>
                      </a:r>
                      <a:r>
                        <a:rPr lang="it-IT" b="1" baseline="0" dirty="0" smtClean="0"/>
                        <a:t> </a:t>
                      </a:r>
                      <a:r>
                        <a:rPr lang="it-IT" b="1" dirty="0" smtClean="0"/>
                        <a:t>irrigue</a:t>
                      </a:r>
                      <a:r>
                        <a:rPr lang="it-IT" b="1" baseline="0" dirty="0" smtClean="0"/>
                        <a:t> avanzate, invasi e rinnovo dei consorzi</a:t>
                      </a:r>
                      <a:r>
                        <a:rPr lang="it-IT" b="1" dirty="0" smtClean="0"/>
                        <a:t> 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242977"/>
                  </a:ext>
                </a:extLst>
              </a:tr>
            </a:tbl>
          </a:graphicData>
        </a:graphic>
      </p:graphicFrame>
      <p:pic>
        <p:nvPicPr>
          <p:cNvPr id="9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333" y="82937"/>
            <a:ext cx="788197" cy="89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20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77783" y="160338"/>
            <a:ext cx="10079736" cy="98124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strategie per le sfide di oggi</a:t>
            </a:r>
          </a:p>
          <a:p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Considerazioni (per i non addetti)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024" y="200011"/>
            <a:ext cx="719400" cy="715802"/>
          </a:xfrm>
          <a:prstGeom prst="rect">
            <a:avLst/>
          </a:prstGeom>
        </p:spPr>
      </p:pic>
      <p:cxnSp>
        <p:nvCxnSpPr>
          <p:cNvPr id="8" name="Connettore 1 11"/>
          <p:cNvCxnSpPr/>
          <p:nvPr/>
        </p:nvCxnSpPr>
        <p:spPr>
          <a:xfrm>
            <a:off x="19769" y="1046985"/>
            <a:ext cx="12168000" cy="0"/>
          </a:xfrm>
          <a:prstGeom prst="line">
            <a:avLst/>
          </a:prstGeom>
          <a:ln w="3492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2" descr="https://www.fao.org/fileadmin/templates/worldfood/images/home-graph_4_may26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94031" y="1288668"/>
            <a:ext cx="11602499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300" dirty="0" smtClean="0"/>
              <a:t>Il quadro generale è cambiato e siamo entrati in una nuova e più difficile epoca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it-IT" sz="2300" dirty="0" smtClean="0"/>
              <a:t>Occorre assumersi una </a:t>
            </a:r>
            <a:r>
              <a:rPr lang="it-IT" sz="2300" b="1" dirty="0" smtClean="0"/>
              <a:t>responsabilità</a:t>
            </a:r>
            <a:r>
              <a:rPr lang="it-IT" sz="2300" dirty="0" smtClean="0"/>
              <a:t> maggiore che non riguarda solo la sostenibilità nazionale e comunitaria, ma quella più generale del pianeta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it-IT" sz="2300" dirty="0" smtClean="0"/>
              <a:t>I sistemi agro-alimentari sono un’</a:t>
            </a:r>
            <a:r>
              <a:rPr lang="it-IT" sz="2300" b="1" dirty="0" smtClean="0"/>
              <a:t>arma strategica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it-IT" sz="2300" dirty="0" smtClean="0"/>
              <a:t>La </a:t>
            </a:r>
            <a:r>
              <a:rPr lang="it-IT" sz="2300" b="1" dirty="0" smtClean="0"/>
              <a:t>dimensione aziendale </a:t>
            </a:r>
            <a:r>
              <a:rPr lang="it-IT" sz="2300" dirty="0" smtClean="0"/>
              <a:t>deve essere progressivamente superata e il sistema produttivo (filiera…rete) è la casa della produzione e della qualità 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it-IT" sz="2300" b="1" dirty="0" smtClean="0"/>
              <a:t>Smart</a:t>
            </a:r>
            <a:r>
              <a:rPr lang="it-IT" sz="2300" dirty="0" smtClean="0"/>
              <a:t> e </a:t>
            </a:r>
            <a:r>
              <a:rPr lang="it-IT" sz="2300" b="1" dirty="0" smtClean="0"/>
              <a:t>resiliente</a:t>
            </a:r>
            <a:r>
              <a:rPr lang="it-IT" sz="2300" dirty="0" smtClean="0"/>
              <a:t>: qualifiche da applicare non solo per compiacere la sostenibilità ambientale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-18351" y="5756357"/>
            <a:ext cx="12210351" cy="1175509"/>
            <a:chOff x="-18351" y="5653265"/>
            <a:chExt cx="12210351" cy="1278602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71692" y="5711844"/>
              <a:ext cx="1408505" cy="1146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501" y="5711844"/>
              <a:ext cx="1754119" cy="116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po 11"/>
            <p:cNvGrpSpPr/>
            <p:nvPr/>
          </p:nvGrpSpPr>
          <p:grpSpPr>
            <a:xfrm>
              <a:off x="-18351" y="5653265"/>
              <a:ext cx="12210351" cy="1278602"/>
              <a:chOff x="82297" y="5524964"/>
              <a:chExt cx="12210351" cy="1379470"/>
            </a:xfrm>
          </p:grpSpPr>
          <p:grpSp>
            <p:nvGrpSpPr>
              <p:cNvPr id="14" name="Gruppo 13"/>
              <p:cNvGrpSpPr/>
              <p:nvPr/>
            </p:nvGrpSpPr>
            <p:grpSpPr>
              <a:xfrm>
                <a:off x="82297" y="5562512"/>
                <a:ext cx="9097703" cy="1341922"/>
                <a:chOff x="82297" y="5562512"/>
                <a:chExt cx="9097703" cy="1341922"/>
              </a:xfrm>
            </p:grpSpPr>
            <p:pic>
              <p:nvPicPr>
                <p:cNvPr id="16" name="Picture 2" descr="http://www.stetoscopio.net/wp-content/uploads/2013/05/farina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2644" y="5632149"/>
                  <a:ext cx="1509952" cy="12722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7" name="Gruppo 19"/>
                <p:cNvGrpSpPr/>
                <p:nvPr/>
              </p:nvGrpSpPr>
              <p:grpSpPr>
                <a:xfrm>
                  <a:off x="82297" y="5562512"/>
                  <a:ext cx="9097703" cy="1302697"/>
                  <a:chOff x="46766" y="5562907"/>
                  <a:chExt cx="9205754" cy="1337619"/>
                </a:xfrm>
              </p:grpSpPr>
              <p:pic>
                <p:nvPicPr>
                  <p:cNvPr id="20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766" y="5580861"/>
                    <a:ext cx="1621743" cy="1304523"/>
                  </a:xfrm>
                  <a:prstGeom prst="rect">
                    <a:avLst/>
                  </a:prstGeom>
                  <a:noFill/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21" name="Picture 12" descr="11279_zootecnia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06884" y="5580477"/>
                    <a:ext cx="1944217" cy="13200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2" name="Picture 10" descr="http://www.foodwewant.org/var/ezwebin_site/storage/images/news/mais-il-paradosso-messicano/10034-1-ita-IT/Mais-il-paradosso-messicano_article_full_p.jpg"/>
                  <p:cNvPicPr>
                    <a:picLocks noChangeAspect="1" noChangeArrowheads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85730" y="5562907"/>
                    <a:ext cx="1966790" cy="1325225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18" name="Picture 2" descr="http://www1.adnkronos.com/IGN/Assets/Imgs/00_prometeo/acqua_risaia--400x300.jp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6136" y="5570781"/>
                  <a:ext cx="1752804" cy="13146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8" descr="http://www.summagallicana.it/lessico/f/f%20Triticum%20monococcum%20spiga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4352" y="5658273"/>
                  <a:ext cx="1050140" cy="12271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" name="Rectangle 4"/>
              <p:cNvSpPr>
                <a:spLocks noChangeArrowheads="1"/>
              </p:cNvSpPr>
              <p:nvPr/>
            </p:nvSpPr>
            <p:spPr bwMode="auto">
              <a:xfrm>
                <a:off x="100648" y="5524964"/>
                <a:ext cx="12192000" cy="160670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50000">
                    <a:srgbClr val="FFDA65"/>
                  </a:gs>
                  <a:gs pos="100000">
                    <a:srgbClr val="006600"/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23" name="Rettangolo 22"/>
          <p:cNvSpPr/>
          <p:nvPr/>
        </p:nvSpPr>
        <p:spPr>
          <a:xfrm>
            <a:off x="3649066" y="4896027"/>
            <a:ext cx="5202936" cy="548640"/>
          </a:xfrm>
          <a:prstGeom prst="rect">
            <a:avLst/>
          </a:prstGeom>
          <a:solidFill>
            <a:srgbClr val="00660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Intensificazione sostenibile (?)</a:t>
            </a:r>
            <a:endParaRPr lang="it-I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ccia in giù 4"/>
          <p:cNvSpPr/>
          <p:nvPr/>
        </p:nvSpPr>
        <p:spPr>
          <a:xfrm>
            <a:off x="5605882" y="4130044"/>
            <a:ext cx="1289304" cy="655629"/>
          </a:xfrm>
          <a:prstGeom prst="downArrow">
            <a:avLst/>
          </a:prstGeom>
          <a:solidFill>
            <a:srgbClr val="00660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333" y="82937"/>
            <a:ext cx="788197" cy="89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0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77783" y="160338"/>
            <a:ext cx="10079736" cy="98124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strategie per le sfide di oggi</a:t>
            </a:r>
          </a:p>
          <a:p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Considerazioni per gli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addetti - Domande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024" y="200011"/>
            <a:ext cx="719400" cy="715802"/>
          </a:xfrm>
          <a:prstGeom prst="rect">
            <a:avLst/>
          </a:prstGeom>
        </p:spPr>
      </p:pic>
      <p:cxnSp>
        <p:nvCxnSpPr>
          <p:cNvPr id="8" name="Connettore 1 11"/>
          <p:cNvCxnSpPr/>
          <p:nvPr/>
        </p:nvCxnSpPr>
        <p:spPr>
          <a:xfrm>
            <a:off x="19769" y="1046985"/>
            <a:ext cx="12168000" cy="0"/>
          </a:xfrm>
          <a:prstGeom prst="line">
            <a:avLst/>
          </a:prstGeom>
          <a:ln w="3492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2" descr="https://www.fao.org/fileadmin/templates/worldfood/images/home-graph_4_may26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783002" y="1379231"/>
            <a:ext cx="1061956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400" dirty="0"/>
              <a:t>Il quadro generale è cambiato e siamo entrati in una nuova e più difficile epoca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it-IT" sz="2400" dirty="0" smtClean="0"/>
              <a:t>Siamo in grado di </a:t>
            </a:r>
            <a:r>
              <a:rPr lang="it-IT" sz="2400" b="1" dirty="0" smtClean="0"/>
              <a:t>aumentare la produttività </a:t>
            </a:r>
            <a:r>
              <a:rPr lang="it-IT" sz="2400" dirty="0" smtClean="0"/>
              <a:t>dei sistemi AA in una strategia di intensificazione sostenibile ?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it-IT" sz="2400" dirty="0" smtClean="0"/>
              <a:t>Siamo in grado di recuperare le tante </a:t>
            </a:r>
            <a:r>
              <a:rPr lang="it-IT" sz="2400" b="1" dirty="0" smtClean="0"/>
              <a:t>aree agricole marginalizzate </a:t>
            </a:r>
            <a:r>
              <a:rPr lang="it-IT" sz="2400" dirty="0" smtClean="0"/>
              <a:t>dall’Epoca globalizzazione ?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it-IT" sz="2400" dirty="0" smtClean="0"/>
              <a:t>Siamo in grado di promuovere una </a:t>
            </a:r>
            <a:r>
              <a:rPr lang="it-IT" sz="2400" b="1" dirty="0" smtClean="0"/>
              <a:t>qualità riconoscibile </a:t>
            </a:r>
            <a:r>
              <a:rPr lang="it-IT" sz="2400" dirty="0" smtClean="0"/>
              <a:t>e remunerativa ?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it-IT" sz="2400" dirty="0" smtClean="0"/>
              <a:t>Siamo capaci di esprimere degli indicatori per descrivere e </a:t>
            </a:r>
            <a:r>
              <a:rPr lang="it-IT" sz="2400" b="1" dirty="0" smtClean="0"/>
              <a:t>comunicare</a:t>
            </a:r>
            <a:r>
              <a:rPr lang="it-IT" sz="2400" dirty="0" smtClean="0"/>
              <a:t> </a:t>
            </a:r>
            <a:r>
              <a:rPr lang="it-IT" sz="2400" b="1" dirty="0" smtClean="0"/>
              <a:t>i progressi </a:t>
            </a:r>
            <a:r>
              <a:rPr lang="it-IT" sz="2400" dirty="0" smtClean="0"/>
              <a:t>dei sistemi agricoli ? </a:t>
            </a:r>
            <a:endParaRPr lang="it-IT" sz="2400" dirty="0" smtClean="0"/>
          </a:p>
        </p:txBody>
      </p:sp>
      <p:grpSp>
        <p:nvGrpSpPr>
          <p:cNvPr id="9" name="Gruppo 8"/>
          <p:cNvGrpSpPr/>
          <p:nvPr/>
        </p:nvGrpSpPr>
        <p:grpSpPr>
          <a:xfrm>
            <a:off x="-18351" y="5756357"/>
            <a:ext cx="12210351" cy="1175509"/>
            <a:chOff x="-18351" y="5653265"/>
            <a:chExt cx="12210351" cy="1278602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71692" y="5711844"/>
              <a:ext cx="1408505" cy="1146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501" y="5711844"/>
              <a:ext cx="1754119" cy="116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po 11"/>
            <p:cNvGrpSpPr/>
            <p:nvPr/>
          </p:nvGrpSpPr>
          <p:grpSpPr>
            <a:xfrm>
              <a:off x="-18351" y="5653265"/>
              <a:ext cx="12210351" cy="1278602"/>
              <a:chOff x="82297" y="5524964"/>
              <a:chExt cx="12210351" cy="1379470"/>
            </a:xfrm>
          </p:grpSpPr>
          <p:grpSp>
            <p:nvGrpSpPr>
              <p:cNvPr id="14" name="Gruppo 13"/>
              <p:cNvGrpSpPr/>
              <p:nvPr/>
            </p:nvGrpSpPr>
            <p:grpSpPr>
              <a:xfrm>
                <a:off x="82297" y="5562512"/>
                <a:ext cx="9097703" cy="1341922"/>
                <a:chOff x="82297" y="5562512"/>
                <a:chExt cx="9097703" cy="1341922"/>
              </a:xfrm>
            </p:grpSpPr>
            <p:pic>
              <p:nvPicPr>
                <p:cNvPr id="16" name="Picture 2" descr="http://www.stetoscopio.net/wp-content/uploads/2013/05/farina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2644" y="5632149"/>
                  <a:ext cx="1509952" cy="12722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7" name="Gruppo 19"/>
                <p:cNvGrpSpPr/>
                <p:nvPr/>
              </p:nvGrpSpPr>
              <p:grpSpPr>
                <a:xfrm>
                  <a:off x="82297" y="5562512"/>
                  <a:ext cx="9097703" cy="1302697"/>
                  <a:chOff x="46766" y="5562907"/>
                  <a:chExt cx="9205754" cy="1337619"/>
                </a:xfrm>
              </p:grpSpPr>
              <p:pic>
                <p:nvPicPr>
                  <p:cNvPr id="20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766" y="5580861"/>
                    <a:ext cx="1621743" cy="1304523"/>
                  </a:xfrm>
                  <a:prstGeom prst="rect">
                    <a:avLst/>
                  </a:prstGeom>
                  <a:noFill/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21" name="Picture 12" descr="11279_zootecnia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06884" y="5580477"/>
                    <a:ext cx="1944217" cy="13200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2" name="Picture 10" descr="http://www.foodwewant.org/var/ezwebin_site/storage/images/news/mais-il-paradosso-messicano/10034-1-ita-IT/Mais-il-paradosso-messicano_article_full_p.jpg"/>
                  <p:cNvPicPr>
                    <a:picLocks noChangeAspect="1" noChangeArrowheads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85730" y="5562907"/>
                    <a:ext cx="1966790" cy="1325225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18" name="Picture 2" descr="http://www1.adnkronos.com/IGN/Assets/Imgs/00_prometeo/acqua_risaia--400x300.jp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6136" y="5570781"/>
                  <a:ext cx="1752804" cy="13146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8" descr="http://www.summagallicana.it/lessico/f/f%20Triticum%20monococcum%20spiga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4352" y="5658273"/>
                  <a:ext cx="1050140" cy="12271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" name="Rectangle 4"/>
              <p:cNvSpPr>
                <a:spLocks noChangeArrowheads="1"/>
              </p:cNvSpPr>
              <p:nvPr/>
            </p:nvSpPr>
            <p:spPr bwMode="auto">
              <a:xfrm>
                <a:off x="100648" y="5524964"/>
                <a:ext cx="12192000" cy="160670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50000">
                    <a:srgbClr val="FFDA65"/>
                  </a:gs>
                  <a:gs pos="100000">
                    <a:srgbClr val="006600"/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23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333" y="82937"/>
            <a:ext cx="788197" cy="89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9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f/f9/Pieter_Bruegel_the_Elder_-_The_Corn_Harvest_%28August%29_-_WGA03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65" y="1"/>
            <a:ext cx="10039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88906" y="3609331"/>
            <a:ext cx="7391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Grazie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10" y="309701"/>
            <a:ext cx="986680" cy="97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1760501" y="907070"/>
            <a:ext cx="3995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/>
              <a:t>"… e alle sue calcagna, come cani al guinzaglio, carestia, spada e fuoco si apposterebbero, pronti ad entrare in azione."</a:t>
            </a:r>
          </a:p>
          <a:p>
            <a:r>
              <a:rPr lang="it-IT" sz="1600" i="1" dirty="0" smtClean="0"/>
              <a:t>Enrico V - Shakespeare </a:t>
            </a:r>
            <a:endParaRPr lang="it-IT" sz="1600" i="1" dirty="0"/>
          </a:p>
        </p:txBody>
      </p:sp>
      <p:sp>
        <p:nvSpPr>
          <p:cNvPr id="3" name="Rettangolo 2"/>
          <p:cNvSpPr/>
          <p:nvPr/>
        </p:nvSpPr>
        <p:spPr>
          <a:xfrm>
            <a:off x="1773325" y="6413523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b="1" dirty="0" smtClean="0">
                <a:solidFill>
                  <a:schemeClr val="bg1"/>
                </a:solidFill>
                <a:latin typeface="Verdana" pitchFamily="34" charset="0"/>
              </a:rPr>
              <a:t>amedeo.reyneri@unito.it</a:t>
            </a:r>
            <a:endParaRPr lang="it-IT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8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03" y="1398373"/>
            <a:ext cx="1225241" cy="139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703426-DF59-3C40-8802-BBA060CDA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798" y="2299748"/>
            <a:ext cx="9878028" cy="165576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COVID-19: la sfida delle pandemie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delle materie prime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geopolitica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climatica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Sfida della PAC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/>
              <a:t>Le strategie </a:t>
            </a:r>
            <a:r>
              <a:rPr lang="it-IT" sz="3000" b="1" dirty="0" smtClean="0"/>
              <a:t>per </a:t>
            </a:r>
            <a:r>
              <a:rPr lang="it-IT" sz="3000" b="1" dirty="0"/>
              <a:t>le sfide di oggi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endParaRPr lang="it-IT" sz="3000" b="1" dirty="0"/>
          </a:p>
        </p:txBody>
      </p:sp>
      <p:pic>
        <p:nvPicPr>
          <p:cNvPr id="34" name="Immagine 33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060" y="1194949"/>
            <a:ext cx="881546" cy="877137"/>
          </a:xfrm>
          <a:prstGeom prst="rect">
            <a:avLst/>
          </a:prstGeom>
        </p:spPr>
      </p:pic>
      <p:sp>
        <p:nvSpPr>
          <p:cNvPr id="32" name="Rettangolo arrotondato 31"/>
          <p:cNvSpPr/>
          <p:nvPr/>
        </p:nvSpPr>
        <p:spPr bwMode="auto">
          <a:xfrm>
            <a:off x="835775" y="2342097"/>
            <a:ext cx="10520450" cy="455157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5" name="Titolo 34">
            <a:extLst>
              <a:ext uri="{FF2B5EF4-FFF2-40B4-BE49-F238E27FC236}">
                <a16:creationId xmlns:a16="http://schemas.microsoft.com/office/drawing/2014/main" id="{11B01DF3-3C6B-4F92-9C90-D229F00592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29745" y="1422572"/>
            <a:ext cx="7368187" cy="61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457200" lvl="1" algn="ctr">
              <a:lnSpc>
                <a:spcPct val="107000"/>
              </a:lnSpc>
              <a:spcAft>
                <a:spcPts val="800"/>
              </a:spcAft>
            </a:pPr>
            <a:r>
              <a:rPr lang="it-IT" sz="3200" b="1" dirty="0" smtClean="0">
                <a:solidFill>
                  <a:srgbClr val="2F549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Agricoltura: le sfide di oggi</a:t>
            </a:r>
            <a:r>
              <a:rPr lang="it-IT" sz="3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 </a:t>
            </a:r>
            <a:endParaRPr lang="it-IT" sz="3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pic>
        <p:nvPicPr>
          <p:cNvPr id="36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971" y="1020112"/>
            <a:ext cx="1031831" cy="117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ttore diritto 30"/>
          <p:cNvCxnSpPr/>
          <p:nvPr/>
        </p:nvCxnSpPr>
        <p:spPr>
          <a:xfrm>
            <a:off x="175085" y="2187627"/>
            <a:ext cx="11844000" cy="33487"/>
          </a:xfrm>
          <a:prstGeom prst="line">
            <a:avLst/>
          </a:prstGeom>
          <a:ln w="57150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po 36"/>
          <p:cNvGrpSpPr/>
          <p:nvPr/>
        </p:nvGrpSpPr>
        <p:grpSpPr>
          <a:xfrm>
            <a:off x="-2252" y="0"/>
            <a:ext cx="12182060" cy="987552"/>
            <a:chOff x="126698" y="1332240"/>
            <a:chExt cx="11871758" cy="780140"/>
          </a:xfrm>
        </p:grpSpPr>
        <p:pic>
          <p:nvPicPr>
            <p:cNvPr id="38" name="Picture 3085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contrast="12000"/>
            </a:blip>
            <a:srcRect b="47785"/>
            <a:stretch/>
          </p:blipFill>
          <p:spPr bwMode="auto">
            <a:xfrm>
              <a:off x="3656303" y="1356707"/>
              <a:ext cx="5007912" cy="752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9" name="Gruppo 38"/>
            <p:cNvGrpSpPr/>
            <p:nvPr/>
          </p:nvGrpSpPr>
          <p:grpSpPr>
            <a:xfrm>
              <a:off x="126698" y="1332240"/>
              <a:ext cx="11871758" cy="780140"/>
              <a:chOff x="126698" y="1332240"/>
              <a:chExt cx="11871758" cy="780140"/>
            </a:xfrm>
          </p:grpSpPr>
          <p:pic>
            <p:nvPicPr>
              <p:cNvPr id="40" name="Immagine 3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29760" y="1345458"/>
                <a:ext cx="1468696" cy="766922"/>
              </a:xfrm>
              <a:prstGeom prst="rect">
                <a:avLst/>
              </a:prstGeom>
            </p:spPr>
          </p:pic>
          <p:pic>
            <p:nvPicPr>
              <p:cNvPr id="41" name="Picture 2" descr="Risultati immagini per cascina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7337" y="1340766"/>
                <a:ext cx="1024817" cy="7669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6" descr="Risultati immagini per colza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9876" y="1340767"/>
                <a:ext cx="1201457" cy="7679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" descr="Risultati immagini per silos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8061" y="1332240"/>
                <a:ext cx="1201403" cy="7669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9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347" y="1340768"/>
                <a:ext cx="1290999" cy="766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Immagine 4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698" y="1332240"/>
                <a:ext cx="1150382" cy="766922"/>
              </a:xfrm>
              <a:prstGeom prst="rect">
                <a:avLst/>
              </a:prstGeom>
            </p:spPr>
          </p:pic>
        </p:grpSp>
      </p:grpSp>
      <p:grpSp>
        <p:nvGrpSpPr>
          <p:cNvPr id="46" name="Gruppo 45"/>
          <p:cNvGrpSpPr/>
          <p:nvPr/>
        </p:nvGrpSpPr>
        <p:grpSpPr>
          <a:xfrm>
            <a:off x="-18351" y="5756357"/>
            <a:ext cx="12210351" cy="1175509"/>
            <a:chOff x="-18351" y="5653265"/>
            <a:chExt cx="12210351" cy="1278602"/>
          </a:xfrm>
        </p:grpSpPr>
        <p:pic>
          <p:nvPicPr>
            <p:cNvPr id="47" name="Picture 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771692" y="5711844"/>
              <a:ext cx="1408505" cy="1146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501" y="5711844"/>
              <a:ext cx="1754119" cy="116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o 48"/>
            <p:cNvGrpSpPr/>
            <p:nvPr/>
          </p:nvGrpSpPr>
          <p:grpSpPr>
            <a:xfrm>
              <a:off x="-18351" y="5653265"/>
              <a:ext cx="12210351" cy="1278602"/>
              <a:chOff x="82297" y="5524964"/>
              <a:chExt cx="12210351" cy="1379470"/>
            </a:xfrm>
          </p:grpSpPr>
          <p:grpSp>
            <p:nvGrpSpPr>
              <p:cNvPr id="50" name="Gruppo 49"/>
              <p:cNvGrpSpPr/>
              <p:nvPr/>
            </p:nvGrpSpPr>
            <p:grpSpPr>
              <a:xfrm>
                <a:off x="82297" y="5562512"/>
                <a:ext cx="9097703" cy="1341922"/>
                <a:chOff x="82297" y="5562512"/>
                <a:chExt cx="9097703" cy="1341922"/>
              </a:xfrm>
            </p:grpSpPr>
            <p:pic>
              <p:nvPicPr>
                <p:cNvPr id="52" name="Picture 2" descr="http://www.stetoscopio.net/wp-content/uploads/2013/05/farina.jp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2644" y="5632149"/>
                  <a:ext cx="1509952" cy="12722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3" name="Gruppo 52"/>
                <p:cNvGrpSpPr/>
                <p:nvPr/>
              </p:nvGrpSpPr>
              <p:grpSpPr>
                <a:xfrm>
                  <a:off x="82297" y="5562512"/>
                  <a:ext cx="9097703" cy="1302697"/>
                  <a:chOff x="46766" y="5562907"/>
                  <a:chExt cx="9205754" cy="1337619"/>
                </a:xfrm>
              </p:grpSpPr>
              <p:pic>
                <p:nvPicPr>
                  <p:cNvPr id="56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766" y="5580861"/>
                    <a:ext cx="1621743" cy="1304523"/>
                  </a:xfrm>
                  <a:prstGeom prst="rect">
                    <a:avLst/>
                  </a:prstGeom>
                  <a:noFill/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57" name="Picture 12" descr="11279_zootecnia"/>
                  <p:cNvPicPr>
                    <a:picLocks noChangeAspect="1" noChangeArrowheads="1"/>
                  </p:cNvPicPr>
                  <p:nvPr/>
                </p:nvPicPr>
                <p:blipFill>
                  <a:blip r:embed="rId1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06884" y="5580477"/>
                    <a:ext cx="1944217" cy="13200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8" name="Picture 10" descr="http://www.foodwewant.org/var/ezwebin_site/storage/images/news/mais-il-paradosso-messicano/10034-1-ita-IT/Mais-il-paradosso-messicano_article_full_p.jpg"/>
                  <p:cNvPicPr>
                    <a:picLocks noChangeAspect="1" noChangeArrowheads="1"/>
                  </p:cNvPicPr>
                  <p:nvPr/>
                </p:nvPicPr>
                <p:blipFill>
                  <a:blip r:embed="rId1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85730" y="5562907"/>
                    <a:ext cx="1966790" cy="1325225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54" name="Picture 2" descr="http://www1.adnkronos.com/IGN/Assets/Imgs/00_prometeo/acqua_risaia--400x300.jp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6136" y="5570781"/>
                  <a:ext cx="1752804" cy="13146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8" descr="http://www.summagallicana.it/lessico/f/f%20Triticum%20monococcum%20spiga.jpg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4352" y="5658273"/>
                  <a:ext cx="1050140" cy="12271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1" name="Rectangle 4"/>
              <p:cNvSpPr>
                <a:spLocks noChangeArrowheads="1"/>
              </p:cNvSpPr>
              <p:nvPr/>
            </p:nvSpPr>
            <p:spPr bwMode="auto">
              <a:xfrm>
                <a:off x="100648" y="5524964"/>
                <a:ext cx="12192000" cy="160670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50000">
                    <a:srgbClr val="FFDA65"/>
                  </a:gs>
                  <a:gs pos="100000">
                    <a:srgbClr val="006600"/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9" name="CasellaDiTesto 58"/>
          <p:cNvSpPr txBox="1"/>
          <p:nvPr/>
        </p:nvSpPr>
        <p:spPr>
          <a:xfrm>
            <a:off x="1600798" y="4056173"/>
            <a:ext cx="33649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buFont typeface="+mj-lt"/>
              <a:buAutoNum type="arabicPeriod" startAt="4"/>
            </a:pPr>
            <a:r>
              <a:rPr lang="it-IT" sz="3000" b="1" dirty="0" smtClean="0">
                <a:solidFill>
                  <a:schemeClr val="bg2"/>
                </a:solidFill>
              </a:rPr>
              <a:t>Crisi </a:t>
            </a:r>
            <a:r>
              <a:rPr lang="it-IT" sz="3000" b="1" dirty="0">
                <a:solidFill>
                  <a:schemeClr val="bg2"/>
                </a:solidFill>
              </a:rPr>
              <a:t>climatica</a:t>
            </a:r>
          </a:p>
        </p:txBody>
      </p:sp>
    </p:spTree>
    <p:extLst>
      <p:ext uri="{BB962C8B-B14F-4D97-AF65-F5344CB8AC3E}">
        <p14:creationId xmlns:p14="http://schemas.microsoft.com/office/powerpoint/2010/main" val="117623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074132"/>
              </p:ext>
            </p:extLst>
          </p:nvPr>
        </p:nvGraphicFramePr>
        <p:xfrm>
          <a:off x="192024" y="1412776"/>
          <a:ext cx="11576304" cy="4423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425">
                  <a:extLst>
                    <a:ext uri="{9D8B030D-6E8A-4147-A177-3AD203B41FA5}">
                      <a16:colId xmlns:a16="http://schemas.microsoft.com/office/drawing/2014/main" val="527958696"/>
                    </a:ext>
                  </a:extLst>
                </a:gridCol>
                <a:gridCol w="2238215">
                  <a:extLst>
                    <a:ext uri="{9D8B030D-6E8A-4147-A177-3AD203B41FA5}">
                      <a16:colId xmlns:a16="http://schemas.microsoft.com/office/drawing/2014/main" val="492541009"/>
                    </a:ext>
                  </a:extLst>
                </a:gridCol>
                <a:gridCol w="1179576">
                  <a:extLst>
                    <a:ext uri="{9D8B030D-6E8A-4147-A177-3AD203B41FA5}">
                      <a16:colId xmlns:a16="http://schemas.microsoft.com/office/drawing/2014/main" val="3788300979"/>
                    </a:ext>
                  </a:extLst>
                </a:gridCol>
                <a:gridCol w="1709928">
                  <a:extLst>
                    <a:ext uri="{9D8B030D-6E8A-4147-A177-3AD203B41FA5}">
                      <a16:colId xmlns:a16="http://schemas.microsoft.com/office/drawing/2014/main" val="353294492"/>
                    </a:ext>
                  </a:extLst>
                </a:gridCol>
                <a:gridCol w="1545336">
                  <a:extLst>
                    <a:ext uri="{9D8B030D-6E8A-4147-A177-3AD203B41FA5}">
                      <a16:colId xmlns:a16="http://schemas.microsoft.com/office/drawing/2014/main" val="2473571519"/>
                    </a:ext>
                  </a:extLst>
                </a:gridCol>
                <a:gridCol w="1362456">
                  <a:extLst>
                    <a:ext uri="{9D8B030D-6E8A-4147-A177-3AD203B41FA5}">
                      <a16:colId xmlns:a16="http://schemas.microsoft.com/office/drawing/2014/main" val="429027353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52228307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2256243005"/>
                    </a:ext>
                  </a:extLst>
                </a:gridCol>
              </a:tblGrid>
              <a:tr h="801048">
                <a:tc gridSpan="2">
                  <a:txBody>
                    <a:bodyPr/>
                    <a:lstStyle/>
                    <a:p>
                      <a:r>
                        <a:rPr lang="en-GB" sz="2000" dirty="0" err="1" smtClean="0"/>
                        <a:t>Crisi</a:t>
                      </a:r>
                      <a:r>
                        <a:rPr lang="en-GB" sz="2000" dirty="0" smtClean="0"/>
                        <a:t> </a:t>
                      </a:r>
                      <a:r>
                        <a:rPr lang="en-GB" sz="2000" dirty="0" err="1" smtClean="0"/>
                        <a:t>mercati</a:t>
                      </a:r>
                      <a:r>
                        <a:rPr lang="en-GB" sz="2000" dirty="0" smtClean="0"/>
                        <a:t> </a:t>
                      </a:r>
                      <a:r>
                        <a:rPr lang="en-GB" sz="2000" dirty="0" err="1" smtClean="0"/>
                        <a:t>agircoli</a:t>
                      </a:r>
                      <a:endParaRPr lang="en-GB" sz="2000" dirty="0"/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Anni</a:t>
                      </a:r>
                      <a:endParaRPr lang="en-GB" sz="2000" dirty="0"/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Effetti</a:t>
                      </a:r>
                      <a:r>
                        <a:rPr lang="en-GB" sz="2000" dirty="0" smtClean="0"/>
                        <a:t> </a:t>
                      </a:r>
                      <a:r>
                        <a:rPr lang="en-GB" sz="2000" dirty="0" err="1" smtClean="0"/>
                        <a:t>su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baseline="0" dirty="0" err="1" smtClean="0"/>
                        <a:t>prezzo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baseline="0" dirty="0" err="1" smtClean="0"/>
                        <a:t>delle</a:t>
                      </a:r>
                      <a:r>
                        <a:rPr lang="en-GB" sz="2000" baseline="0" dirty="0" smtClean="0"/>
                        <a:t> commodities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Aspetto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baseline="0" dirty="0" err="1" smtClean="0"/>
                        <a:t>critico</a:t>
                      </a:r>
                      <a:endParaRPr lang="en-GB" sz="2000" dirty="0"/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427570"/>
                  </a:ext>
                </a:extLst>
              </a:tr>
              <a:tr h="801048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Mercati</a:t>
                      </a:r>
                      <a:r>
                        <a:rPr lang="en-GB" sz="2000" dirty="0" smtClean="0"/>
                        <a:t> </a:t>
                      </a:r>
                      <a:r>
                        <a:rPr lang="en-GB" sz="2000" dirty="0" err="1" smtClean="0"/>
                        <a:t>internazionali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Mercato</a:t>
                      </a:r>
                      <a:r>
                        <a:rPr lang="en-GB" sz="2000" dirty="0" smtClean="0"/>
                        <a:t> </a:t>
                      </a:r>
                      <a:r>
                        <a:rPr lang="en-GB" sz="2000" dirty="0" err="1" smtClean="0"/>
                        <a:t>nazionale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Logistica</a:t>
                      </a:r>
                      <a:r>
                        <a:rPr lang="en-GB" sz="2000" dirty="0" smtClean="0"/>
                        <a:t> (</a:t>
                      </a:r>
                      <a:r>
                        <a:rPr lang="en-GB" sz="2000" dirty="0" err="1" smtClean="0"/>
                        <a:t>trasporti</a:t>
                      </a:r>
                      <a:r>
                        <a:rPr lang="en-GB" sz="2000" dirty="0" smtClean="0"/>
                        <a:t>)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Economica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Disponibilità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05353477"/>
                  </a:ext>
                </a:extLst>
              </a:tr>
              <a:tr h="447338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A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Petrolifera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1973:’74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Rialzo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Rialzo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XX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X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7125285"/>
                  </a:ext>
                </a:extLst>
              </a:tr>
              <a:tr h="447338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B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Finanziaria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2007:’08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Rialzo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Rialzo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XX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8533104"/>
                  </a:ext>
                </a:extLst>
              </a:tr>
              <a:tr h="447338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baseline="0" dirty="0" smtClean="0"/>
                        <a:t>“</a:t>
                      </a:r>
                      <a:r>
                        <a:rPr lang="en-GB" sz="2000" baseline="0" dirty="0" err="1" smtClean="0"/>
                        <a:t>Degli</a:t>
                      </a:r>
                      <a:r>
                        <a:rPr lang="en-GB" sz="2000" baseline="0" dirty="0" smtClean="0"/>
                        <a:t> stocks”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2011:’12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Rialzo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Rialzo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X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XX (</a:t>
                      </a:r>
                      <a:r>
                        <a:rPr lang="en-GB" sz="2000" dirty="0" err="1" smtClean="0"/>
                        <a:t>internaz</a:t>
                      </a:r>
                      <a:r>
                        <a:rPr lang="en-GB" sz="2000" dirty="0" smtClean="0"/>
                        <a:t>.)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03911298"/>
                  </a:ext>
                </a:extLst>
              </a:tr>
              <a:tr h="447338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Pandemia</a:t>
                      </a:r>
                      <a:r>
                        <a:rPr lang="en-GB" sz="2000" dirty="0" smtClean="0"/>
                        <a:t> </a:t>
                      </a:r>
                    </a:p>
                    <a:p>
                      <a:r>
                        <a:rPr lang="en-GB" sz="2000" dirty="0" smtClean="0"/>
                        <a:t>prima </a:t>
                      </a:r>
                      <a:r>
                        <a:rPr lang="en-GB" sz="2000" dirty="0" err="1" smtClean="0"/>
                        <a:t>fase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2020:’21</a:t>
                      </a:r>
                      <a:endParaRPr lang="en-GB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Ribasso</a:t>
                      </a:r>
                      <a:endParaRPr lang="en-GB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 smtClean="0">
                          <a:solidFill>
                            <a:srgbClr val="C00000"/>
                          </a:solidFill>
                        </a:rPr>
                        <a:t>Rialzo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C00000"/>
                          </a:solidFill>
                        </a:rPr>
                        <a:t>XX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C00000"/>
                          </a:solidFill>
                        </a:rPr>
                        <a:t>X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rgbClr val="C00000"/>
                          </a:solidFill>
                        </a:rPr>
                        <a:t>XX</a:t>
                      </a:r>
                      <a:r>
                        <a:rPr lang="en-GB" sz="20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sz="2000" dirty="0" smtClean="0"/>
                        <a:t>(</a:t>
                      </a:r>
                      <a:r>
                        <a:rPr lang="en-GB" sz="2000" dirty="0" err="1" smtClean="0"/>
                        <a:t>nazion</a:t>
                      </a:r>
                      <a:r>
                        <a:rPr lang="en-GB" sz="2000" dirty="0" smtClean="0"/>
                        <a:t>.)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721774"/>
                  </a:ext>
                </a:extLst>
              </a:tr>
              <a:tr h="801048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D2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Pandemia</a:t>
                      </a:r>
                      <a:r>
                        <a:rPr lang="en-GB" sz="2000" baseline="0" dirty="0" smtClean="0"/>
                        <a:t> </a:t>
                      </a:r>
                    </a:p>
                    <a:p>
                      <a:r>
                        <a:rPr lang="en-GB" sz="2000" baseline="0" dirty="0" err="1" smtClean="0"/>
                        <a:t>seconda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baseline="0" dirty="0" err="1" smtClean="0"/>
                        <a:t>fase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2021:…..</a:t>
                      </a:r>
                      <a:endParaRPr lang="en-GB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 smtClean="0"/>
                        <a:t>Ribasso</a:t>
                      </a:r>
                      <a:endParaRPr lang="en-GB" sz="20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 smtClean="0">
                          <a:solidFill>
                            <a:srgbClr val="C00000"/>
                          </a:solidFill>
                        </a:rPr>
                        <a:t>Ribasso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C00000"/>
                          </a:solidFill>
                        </a:rPr>
                        <a:t>XX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rgbClr val="C00000"/>
                          </a:solidFill>
                        </a:rPr>
                        <a:t>  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76589251"/>
                  </a:ext>
                </a:extLst>
              </a:tr>
            </a:tbl>
          </a:graphicData>
        </a:graphic>
      </p:graphicFrame>
      <p:sp>
        <p:nvSpPr>
          <p:cNvPr id="3" name="Rettangolo arrotondato 2"/>
          <p:cNvSpPr/>
          <p:nvPr/>
        </p:nvSpPr>
        <p:spPr>
          <a:xfrm>
            <a:off x="4427401" y="4520448"/>
            <a:ext cx="2887425" cy="37033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38" name="Connettore 1 20"/>
          <p:cNvCxnSpPr/>
          <p:nvPr/>
        </p:nvCxnSpPr>
        <p:spPr>
          <a:xfrm>
            <a:off x="11936" y="1088641"/>
            <a:ext cx="121680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olo 1"/>
          <p:cNvSpPr txBox="1">
            <a:spLocks/>
          </p:cNvSpPr>
          <p:nvPr/>
        </p:nvSpPr>
        <p:spPr>
          <a:xfrm>
            <a:off x="1778480" y="365472"/>
            <a:ext cx="9352940" cy="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GB"/>
            </a:defPPr>
            <a:lvl1pPr>
              <a:defRPr sz="3000" b="1" i="1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it-IT" i="0" dirty="0" smtClean="0">
                <a:latin typeface="Verdana" panose="020B0604030504040204" pitchFamily="34" charset="0"/>
                <a:ea typeface="Verdana" panose="020B0604030504040204" pitchFamily="34" charset="0"/>
              </a:rPr>
              <a:t>Crisi </a:t>
            </a:r>
            <a:r>
              <a:rPr lang="it-IT" i="0" dirty="0">
                <a:latin typeface="Verdana" panose="020B0604030504040204" pitchFamily="34" charset="0"/>
                <a:ea typeface="Verdana" panose="020B0604030504040204" pitchFamily="34" charset="0"/>
              </a:rPr>
              <a:t>COVID-19: la sfida delle pandemie</a:t>
            </a:r>
          </a:p>
          <a:p>
            <a:r>
              <a:rPr lang="it-IT" i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it-IT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1" name="Immagine 40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999" y="161615"/>
            <a:ext cx="839416" cy="835218"/>
          </a:xfrm>
          <a:prstGeom prst="rect">
            <a:avLst/>
          </a:prstGeom>
        </p:spPr>
      </p:pic>
      <p:pic>
        <p:nvPicPr>
          <p:cNvPr id="20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723" y="161615"/>
            <a:ext cx="804606" cy="91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32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703426-DF59-3C40-8802-BBA060CDA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798" y="2299748"/>
            <a:ext cx="9878028" cy="165576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COVID-19: la sfida delle pandemie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delle materie prime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geopolitica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climatica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Sfida della PAC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/>
              <a:t>Le strategie </a:t>
            </a:r>
            <a:r>
              <a:rPr lang="it-IT" sz="3000" b="1" dirty="0" smtClean="0"/>
              <a:t>per </a:t>
            </a:r>
            <a:r>
              <a:rPr lang="it-IT" sz="3000" b="1" dirty="0"/>
              <a:t>le sfide di oggi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endParaRPr lang="it-IT" sz="3000" b="1" dirty="0"/>
          </a:p>
        </p:txBody>
      </p:sp>
      <p:pic>
        <p:nvPicPr>
          <p:cNvPr id="34" name="Immagine 33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060" y="1194949"/>
            <a:ext cx="881546" cy="877137"/>
          </a:xfrm>
          <a:prstGeom prst="rect">
            <a:avLst/>
          </a:prstGeom>
        </p:spPr>
      </p:pic>
      <p:sp>
        <p:nvSpPr>
          <p:cNvPr id="32" name="Rettangolo arrotondato 31"/>
          <p:cNvSpPr/>
          <p:nvPr/>
        </p:nvSpPr>
        <p:spPr bwMode="auto">
          <a:xfrm>
            <a:off x="835775" y="2342097"/>
            <a:ext cx="10520450" cy="1095824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5" name="Titolo 34">
            <a:extLst>
              <a:ext uri="{FF2B5EF4-FFF2-40B4-BE49-F238E27FC236}">
                <a16:creationId xmlns:a16="http://schemas.microsoft.com/office/drawing/2014/main" id="{11B01DF3-3C6B-4F92-9C90-D229F00592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29745" y="1422572"/>
            <a:ext cx="7368187" cy="61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457200" lvl="1" algn="ctr">
              <a:lnSpc>
                <a:spcPct val="107000"/>
              </a:lnSpc>
              <a:spcAft>
                <a:spcPts val="800"/>
              </a:spcAft>
            </a:pPr>
            <a:r>
              <a:rPr lang="it-IT" sz="3200" b="1" dirty="0" smtClean="0">
                <a:solidFill>
                  <a:srgbClr val="2F549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Agricoltura: le sfide di oggi</a:t>
            </a:r>
            <a:r>
              <a:rPr lang="it-IT" sz="3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 </a:t>
            </a:r>
            <a:endParaRPr lang="it-IT" sz="3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pic>
        <p:nvPicPr>
          <p:cNvPr id="36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971" y="1020112"/>
            <a:ext cx="1031831" cy="117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ttore diritto 30"/>
          <p:cNvCxnSpPr/>
          <p:nvPr/>
        </p:nvCxnSpPr>
        <p:spPr>
          <a:xfrm>
            <a:off x="175085" y="2187627"/>
            <a:ext cx="11844000" cy="33487"/>
          </a:xfrm>
          <a:prstGeom prst="line">
            <a:avLst/>
          </a:prstGeom>
          <a:ln w="57150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po 36"/>
          <p:cNvGrpSpPr/>
          <p:nvPr/>
        </p:nvGrpSpPr>
        <p:grpSpPr>
          <a:xfrm>
            <a:off x="-2252" y="0"/>
            <a:ext cx="12182060" cy="987552"/>
            <a:chOff x="126698" y="1332240"/>
            <a:chExt cx="11871758" cy="780140"/>
          </a:xfrm>
        </p:grpSpPr>
        <p:pic>
          <p:nvPicPr>
            <p:cNvPr id="38" name="Picture 3085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contrast="12000"/>
            </a:blip>
            <a:srcRect b="47785"/>
            <a:stretch/>
          </p:blipFill>
          <p:spPr bwMode="auto">
            <a:xfrm>
              <a:off x="3656303" y="1356707"/>
              <a:ext cx="5007912" cy="752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9" name="Gruppo 38"/>
            <p:cNvGrpSpPr/>
            <p:nvPr/>
          </p:nvGrpSpPr>
          <p:grpSpPr>
            <a:xfrm>
              <a:off x="126698" y="1332240"/>
              <a:ext cx="11871758" cy="780140"/>
              <a:chOff x="126698" y="1332240"/>
              <a:chExt cx="11871758" cy="780140"/>
            </a:xfrm>
          </p:grpSpPr>
          <p:pic>
            <p:nvPicPr>
              <p:cNvPr id="40" name="Immagine 3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29760" y="1345458"/>
                <a:ext cx="1468696" cy="766922"/>
              </a:xfrm>
              <a:prstGeom prst="rect">
                <a:avLst/>
              </a:prstGeom>
            </p:spPr>
          </p:pic>
          <p:pic>
            <p:nvPicPr>
              <p:cNvPr id="41" name="Picture 2" descr="Risultati immagini per cascina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7337" y="1340766"/>
                <a:ext cx="1024817" cy="7669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6" descr="Risultati immagini per colza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9876" y="1340767"/>
                <a:ext cx="1201457" cy="7679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" descr="Risultati immagini per silos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8061" y="1332240"/>
                <a:ext cx="1201403" cy="7669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9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347" y="1340768"/>
                <a:ext cx="1290999" cy="766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Immagine 4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698" y="1332240"/>
                <a:ext cx="1150382" cy="766922"/>
              </a:xfrm>
              <a:prstGeom prst="rect">
                <a:avLst/>
              </a:prstGeom>
            </p:spPr>
          </p:pic>
        </p:grpSp>
      </p:grpSp>
      <p:grpSp>
        <p:nvGrpSpPr>
          <p:cNvPr id="46" name="Gruppo 45"/>
          <p:cNvGrpSpPr/>
          <p:nvPr/>
        </p:nvGrpSpPr>
        <p:grpSpPr>
          <a:xfrm>
            <a:off x="-18351" y="5756357"/>
            <a:ext cx="12210351" cy="1175509"/>
            <a:chOff x="-18351" y="5653265"/>
            <a:chExt cx="12210351" cy="1278602"/>
          </a:xfrm>
        </p:grpSpPr>
        <p:pic>
          <p:nvPicPr>
            <p:cNvPr id="47" name="Picture 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771692" y="5711844"/>
              <a:ext cx="1408505" cy="1146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501" y="5711844"/>
              <a:ext cx="1754119" cy="116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o 48"/>
            <p:cNvGrpSpPr/>
            <p:nvPr/>
          </p:nvGrpSpPr>
          <p:grpSpPr>
            <a:xfrm>
              <a:off x="-18351" y="5653265"/>
              <a:ext cx="12210351" cy="1278602"/>
              <a:chOff x="82297" y="5524964"/>
              <a:chExt cx="12210351" cy="1379470"/>
            </a:xfrm>
          </p:grpSpPr>
          <p:grpSp>
            <p:nvGrpSpPr>
              <p:cNvPr id="50" name="Gruppo 49"/>
              <p:cNvGrpSpPr/>
              <p:nvPr/>
            </p:nvGrpSpPr>
            <p:grpSpPr>
              <a:xfrm>
                <a:off x="82297" y="5562512"/>
                <a:ext cx="9097703" cy="1341922"/>
                <a:chOff x="82297" y="5562512"/>
                <a:chExt cx="9097703" cy="1341922"/>
              </a:xfrm>
            </p:grpSpPr>
            <p:pic>
              <p:nvPicPr>
                <p:cNvPr id="52" name="Picture 2" descr="http://www.stetoscopio.net/wp-content/uploads/2013/05/farina.jp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2644" y="5632149"/>
                  <a:ext cx="1509952" cy="12722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3" name="Gruppo 52"/>
                <p:cNvGrpSpPr/>
                <p:nvPr/>
              </p:nvGrpSpPr>
              <p:grpSpPr>
                <a:xfrm>
                  <a:off x="82297" y="5562512"/>
                  <a:ext cx="9097703" cy="1302697"/>
                  <a:chOff x="46766" y="5562907"/>
                  <a:chExt cx="9205754" cy="1337619"/>
                </a:xfrm>
              </p:grpSpPr>
              <p:pic>
                <p:nvPicPr>
                  <p:cNvPr id="56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766" y="5580861"/>
                    <a:ext cx="1621743" cy="1304523"/>
                  </a:xfrm>
                  <a:prstGeom prst="rect">
                    <a:avLst/>
                  </a:prstGeom>
                  <a:noFill/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57" name="Picture 12" descr="11279_zootecnia"/>
                  <p:cNvPicPr>
                    <a:picLocks noChangeAspect="1" noChangeArrowheads="1"/>
                  </p:cNvPicPr>
                  <p:nvPr/>
                </p:nvPicPr>
                <p:blipFill>
                  <a:blip r:embed="rId1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06884" y="5580477"/>
                    <a:ext cx="1944217" cy="13200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8" name="Picture 10" descr="http://www.foodwewant.org/var/ezwebin_site/storage/images/news/mais-il-paradosso-messicano/10034-1-ita-IT/Mais-il-paradosso-messicano_article_full_p.jpg"/>
                  <p:cNvPicPr>
                    <a:picLocks noChangeAspect="1" noChangeArrowheads="1"/>
                  </p:cNvPicPr>
                  <p:nvPr/>
                </p:nvPicPr>
                <p:blipFill>
                  <a:blip r:embed="rId1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85730" y="5562907"/>
                    <a:ext cx="1966790" cy="1325225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54" name="Picture 2" descr="http://www1.adnkronos.com/IGN/Assets/Imgs/00_prometeo/acqua_risaia--400x300.jp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6136" y="5570781"/>
                  <a:ext cx="1752804" cy="13146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8" descr="http://www.summagallicana.it/lessico/f/f%20Triticum%20monococcum%20spiga.jpg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4352" y="5658273"/>
                  <a:ext cx="1050140" cy="12271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1" name="Rectangle 4"/>
              <p:cNvSpPr>
                <a:spLocks noChangeArrowheads="1"/>
              </p:cNvSpPr>
              <p:nvPr/>
            </p:nvSpPr>
            <p:spPr bwMode="auto">
              <a:xfrm>
                <a:off x="100648" y="5524964"/>
                <a:ext cx="12192000" cy="160670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50000">
                    <a:srgbClr val="FFDA65"/>
                  </a:gs>
                  <a:gs pos="100000">
                    <a:srgbClr val="006600"/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9" name="CasellaDiTesto 58"/>
          <p:cNvSpPr txBox="1"/>
          <p:nvPr/>
        </p:nvSpPr>
        <p:spPr>
          <a:xfrm>
            <a:off x="1600798" y="4056173"/>
            <a:ext cx="33649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buFont typeface="+mj-lt"/>
              <a:buAutoNum type="arabicPeriod" startAt="4"/>
            </a:pPr>
            <a:r>
              <a:rPr lang="it-IT" sz="3000" b="1" dirty="0" smtClean="0">
                <a:solidFill>
                  <a:schemeClr val="bg2"/>
                </a:solidFill>
              </a:rPr>
              <a:t>Crisi </a:t>
            </a:r>
            <a:r>
              <a:rPr lang="it-IT" sz="3000" b="1" dirty="0">
                <a:solidFill>
                  <a:schemeClr val="bg2"/>
                </a:solidFill>
              </a:rPr>
              <a:t>climatica</a:t>
            </a:r>
          </a:p>
        </p:txBody>
      </p:sp>
    </p:spTree>
    <p:extLst>
      <p:ext uri="{BB962C8B-B14F-4D97-AF65-F5344CB8AC3E}">
        <p14:creationId xmlns:p14="http://schemas.microsoft.com/office/powerpoint/2010/main" val="333831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985092"/>
            <a:ext cx="10899648" cy="470179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31439" y="5686891"/>
            <a:ext cx="2663313" cy="4855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2200" b="1" dirty="0" smtClean="0">
                <a:latin typeface="+mn-lt"/>
                <a:ea typeface="Verdana" panose="020B0604030504040204" pitchFamily="34" charset="0"/>
              </a:rPr>
              <a:t>E. Guerra </a:t>
            </a:r>
            <a:r>
              <a:rPr lang="en-GB" sz="2200" b="1" dirty="0" err="1" smtClean="0">
                <a:latin typeface="+mn-lt"/>
                <a:ea typeface="Verdana" panose="020B0604030504040204" pitchFamily="34" charset="0"/>
              </a:rPr>
              <a:t>fredda</a:t>
            </a:r>
            <a:endParaRPr lang="en-GB" sz="2200" b="1" dirty="0">
              <a:latin typeface="+mn-lt"/>
              <a:ea typeface="Verdana" panose="020B0604030504040204" pitchFamily="34" charset="0"/>
            </a:endParaRPr>
          </a:p>
        </p:txBody>
      </p:sp>
      <p:cxnSp>
        <p:nvCxnSpPr>
          <p:cNvPr id="38" name="Connettore 1 20"/>
          <p:cNvCxnSpPr/>
          <p:nvPr/>
        </p:nvCxnSpPr>
        <p:spPr>
          <a:xfrm>
            <a:off x="11936" y="836712"/>
            <a:ext cx="121680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olo 1"/>
          <p:cNvSpPr txBox="1">
            <a:spLocks/>
          </p:cNvSpPr>
          <p:nvPr/>
        </p:nvSpPr>
        <p:spPr>
          <a:xfrm>
            <a:off x="1788913" y="222971"/>
            <a:ext cx="8316496" cy="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GB"/>
            </a:defPPr>
            <a:lvl1pPr>
              <a:defRPr sz="3000" b="1" i="1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pPr algn="ctr"/>
            <a:r>
              <a:rPr lang="it-IT" sz="3400" i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crisi delle materie prime</a:t>
            </a:r>
            <a:endParaRPr lang="it-IT" sz="3400" i="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1" name="Immagine 40" descr="logo DISAF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770" y="180561"/>
            <a:ext cx="640080" cy="636879"/>
          </a:xfrm>
          <a:prstGeom prst="rect">
            <a:avLst/>
          </a:prstGeom>
        </p:spPr>
      </p:pic>
      <p:sp>
        <p:nvSpPr>
          <p:cNvPr id="20" name="Titolo 1"/>
          <p:cNvSpPr txBox="1">
            <a:spLocks/>
          </p:cNvSpPr>
          <p:nvPr/>
        </p:nvSpPr>
        <p:spPr>
          <a:xfrm>
            <a:off x="5947161" y="5678022"/>
            <a:ext cx="2663313" cy="485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2200" b="1" dirty="0" smtClean="0">
                <a:latin typeface="+mn-lt"/>
                <a:ea typeface="Verdana" panose="020B0604030504040204" pitchFamily="34" charset="0"/>
              </a:rPr>
              <a:t>E. </a:t>
            </a:r>
            <a:r>
              <a:rPr lang="en-GB" sz="2200" b="1" dirty="0" err="1" smtClean="0">
                <a:latin typeface="+mn-lt"/>
                <a:ea typeface="Verdana" panose="020B0604030504040204" pitchFamily="34" charset="0"/>
              </a:rPr>
              <a:t>Globalizzazione</a:t>
            </a:r>
            <a:endParaRPr lang="en-GB" sz="2200" b="1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21" name="Titolo 1"/>
          <p:cNvSpPr txBox="1">
            <a:spLocks/>
          </p:cNvSpPr>
          <p:nvPr/>
        </p:nvSpPr>
        <p:spPr>
          <a:xfrm>
            <a:off x="9985248" y="5819891"/>
            <a:ext cx="1500736" cy="485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2200" b="1" dirty="0" smtClean="0">
                <a:latin typeface="+mn-lt"/>
                <a:ea typeface="Verdana" panose="020B0604030504040204" pitchFamily="34" charset="0"/>
              </a:rPr>
              <a:t>E. </a:t>
            </a:r>
            <a:r>
              <a:rPr lang="en-GB" sz="2200" b="1" dirty="0" err="1" smtClean="0">
                <a:latin typeface="+mn-lt"/>
                <a:ea typeface="Verdana" panose="020B0604030504040204" pitchFamily="34" charset="0"/>
              </a:rPr>
              <a:t>Crisi</a:t>
            </a:r>
            <a:r>
              <a:rPr lang="en-GB" sz="2200" b="1" dirty="0" smtClean="0">
                <a:latin typeface="+mn-lt"/>
                <a:ea typeface="Verdana" panose="020B0604030504040204" pitchFamily="34" charset="0"/>
              </a:rPr>
              <a:t> </a:t>
            </a:r>
            <a:r>
              <a:rPr lang="en-GB" sz="2200" b="1" dirty="0" err="1" smtClean="0">
                <a:latin typeface="+mn-lt"/>
                <a:ea typeface="Verdana" panose="020B0604030504040204" pitchFamily="34" charset="0"/>
              </a:rPr>
              <a:t>complesse</a:t>
            </a:r>
            <a:endParaRPr lang="en-GB" sz="2200" b="1" dirty="0">
              <a:latin typeface="+mn-lt"/>
              <a:ea typeface="Verdana" panose="020B0604030504040204" pitchFamily="34" charset="0"/>
            </a:endParaRPr>
          </a:p>
        </p:txBody>
      </p:sp>
      <p:cxnSp>
        <p:nvCxnSpPr>
          <p:cNvPr id="6" name="Connettore diritto 5"/>
          <p:cNvCxnSpPr/>
          <p:nvPr/>
        </p:nvCxnSpPr>
        <p:spPr>
          <a:xfrm>
            <a:off x="5351120" y="1590229"/>
            <a:ext cx="0" cy="338179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10541864" y="1590229"/>
            <a:ext cx="0" cy="338179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240" y="56620"/>
            <a:ext cx="654232" cy="74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70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/>
          <p:cNvGrpSpPr/>
          <p:nvPr/>
        </p:nvGrpSpPr>
        <p:grpSpPr>
          <a:xfrm>
            <a:off x="-4040" y="5911805"/>
            <a:ext cx="12196040" cy="964483"/>
            <a:chOff x="-4040" y="5911805"/>
            <a:chExt cx="12196040" cy="964483"/>
          </a:xfrm>
        </p:grpSpPr>
        <p:grpSp>
          <p:nvGrpSpPr>
            <p:cNvPr id="26" name="Gruppo 25"/>
            <p:cNvGrpSpPr/>
            <p:nvPr/>
          </p:nvGrpSpPr>
          <p:grpSpPr>
            <a:xfrm>
              <a:off x="-4040" y="5981121"/>
              <a:ext cx="12192992" cy="895167"/>
              <a:chOff x="126698" y="1332240"/>
              <a:chExt cx="11871758" cy="780140"/>
            </a:xfrm>
          </p:grpSpPr>
          <p:pic>
            <p:nvPicPr>
              <p:cNvPr id="28" name="Picture 3085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lum contrast="12000"/>
              </a:blip>
              <a:srcRect b="47785"/>
              <a:stretch/>
            </p:blipFill>
            <p:spPr bwMode="auto">
              <a:xfrm>
                <a:off x="3656303" y="1356707"/>
                <a:ext cx="5007912" cy="7529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29" name="Gruppo 28"/>
              <p:cNvGrpSpPr/>
              <p:nvPr/>
            </p:nvGrpSpPr>
            <p:grpSpPr>
              <a:xfrm>
                <a:off x="126698" y="1332240"/>
                <a:ext cx="11871758" cy="780140"/>
                <a:chOff x="126698" y="1332240"/>
                <a:chExt cx="11871758" cy="780140"/>
              </a:xfrm>
            </p:grpSpPr>
            <p:pic>
              <p:nvPicPr>
                <p:cNvPr id="30" name="Immagine 2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529760" y="1345458"/>
                  <a:ext cx="1468696" cy="766922"/>
                </a:xfrm>
                <a:prstGeom prst="rect">
                  <a:avLst/>
                </a:prstGeom>
              </p:spPr>
            </p:pic>
            <p:pic>
              <p:nvPicPr>
                <p:cNvPr id="31" name="Picture 2" descr="Risultati immagini per cascina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47337" y="1340766"/>
                  <a:ext cx="1024817" cy="7669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6" descr="Risultati immagini per colza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59876" y="1340767"/>
                  <a:ext cx="1201457" cy="7679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4" descr="Risultati immagini per silos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58061" y="1332240"/>
                  <a:ext cx="1201403" cy="7669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4347" y="1340768"/>
                  <a:ext cx="1290999" cy="766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Immagine 3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6698" y="1332240"/>
                  <a:ext cx="1150382" cy="766922"/>
                </a:xfrm>
                <a:prstGeom prst="rect">
                  <a:avLst/>
                </a:prstGeom>
              </p:spPr>
            </p:pic>
          </p:grpSp>
        </p:grpSp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0" y="5911805"/>
              <a:ext cx="12192000" cy="108000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50000">
                  <a:srgbClr val="FFDA65"/>
                </a:gs>
                <a:gs pos="100000">
                  <a:srgbClr val="0066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97" y="962554"/>
            <a:ext cx="6050725" cy="4538045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10">
            <a:lum bright="-20000" contrast="40000"/>
          </a:blip>
          <a:srcRect r="23423"/>
          <a:stretch/>
        </p:blipFill>
        <p:spPr>
          <a:xfrm>
            <a:off x="6695680" y="1173746"/>
            <a:ext cx="5036072" cy="3869553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746220" y="326109"/>
            <a:ext cx="10772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/>
          </a:p>
          <a:p>
            <a:endParaRPr lang="en-GB" sz="20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329148" y="5098101"/>
            <a:ext cx="6053773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it-IT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nazioni al mondo assicurano </a:t>
            </a:r>
            <a:r>
              <a:rPr lang="it-IT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l’85-90% del approvvigionamento </a:t>
            </a:r>
            <a:r>
              <a:rPr lang="it-IT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delle commodities </a:t>
            </a:r>
            <a:r>
              <a:rPr lang="it-IT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alimentari internazionali </a:t>
            </a:r>
            <a:r>
              <a:rPr lang="it-IT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(FAO, 2012)</a:t>
            </a:r>
            <a:endParaRPr lang="en-US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32197" y="997333"/>
            <a:ext cx="6050725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 err="1" smtClean="0">
                <a:solidFill>
                  <a:schemeClr val="bg1"/>
                </a:solidFill>
              </a:rPr>
              <a:t>Importazione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netta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alimentare</a:t>
            </a:r>
            <a:r>
              <a:rPr lang="en-US" sz="2000" b="1" dirty="0" smtClean="0">
                <a:solidFill>
                  <a:schemeClr val="bg1"/>
                </a:solidFill>
              </a:rPr>
              <a:t> in calorie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6894577" y="5113122"/>
            <a:ext cx="5036847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commercio agro-alimentare è cresciuto con tasso annuale del 10% </a:t>
            </a:r>
          </a:p>
          <a:p>
            <a:pPr algn="ctr"/>
            <a:r>
              <a:rPr lang="it-IT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FAO, </a:t>
            </a:r>
            <a:r>
              <a:rPr lang="it-IT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2018)</a:t>
            </a:r>
            <a:endParaRPr lang="en-US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Connettore 1 20"/>
          <p:cNvCxnSpPr/>
          <p:nvPr/>
        </p:nvCxnSpPr>
        <p:spPr>
          <a:xfrm>
            <a:off x="11936" y="836712"/>
            <a:ext cx="121680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olo 1"/>
          <p:cNvSpPr txBox="1">
            <a:spLocks/>
          </p:cNvSpPr>
          <p:nvPr/>
        </p:nvSpPr>
        <p:spPr>
          <a:xfrm>
            <a:off x="1788913" y="222971"/>
            <a:ext cx="8316496" cy="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GB"/>
            </a:defPPr>
            <a:lvl1pPr>
              <a:defRPr sz="3000" b="1" i="1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pPr algn="ctr"/>
            <a:r>
              <a:rPr lang="it-IT" sz="3400" i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crisi delle materie prime</a:t>
            </a:r>
            <a:endParaRPr lang="it-IT" sz="3400" i="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8" name="Immagine 37" descr="logo DISAF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16770" y="180561"/>
            <a:ext cx="640080" cy="636879"/>
          </a:xfrm>
          <a:prstGeom prst="rect">
            <a:avLst/>
          </a:prstGeom>
        </p:spPr>
      </p:pic>
      <p:pic>
        <p:nvPicPr>
          <p:cNvPr id="39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240" y="56620"/>
            <a:ext cx="654232" cy="74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asellaDiTesto 39"/>
          <p:cNvSpPr txBox="1"/>
          <p:nvPr/>
        </p:nvSpPr>
        <p:spPr>
          <a:xfrm>
            <a:off x="6894577" y="1041277"/>
            <a:ext cx="4910328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 err="1" smtClean="0">
                <a:solidFill>
                  <a:schemeClr val="bg1"/>
                </a:solidFill>
              </a:rPr>
              <a:t>Andamento</a:t>
            </a:r>
            <a:r>
              <a:rPr lang="en-US" sz="2000" b="1" dirty="0" smtClean="0">
                <a:solidFill>
                  <a:schemeClr val="bg1"/>
                </a:solidFill>
              </a:rPr>
              <a:t> del </a:t>
            </a:r>
            <a:r>
              <a:rPr lang="en-US" sz="2000" b="1" dirty="0" err="1" smtClean="0">
                <a:solidFill>
                  <a:schemeClr val="bg1"/>
                </a:solidFill>
              </a:rPr>
              <a:t>commercio</a:t>
            </a:r>
            <a:r>
              <a:rPr lang="en-US" sz="2000" b="1" dirty="0" smtClean="0">
                <a:solidFill>
                  <a:schemeClr val="bg1"/>
                </a:solidFill>
              </a:rPr>
              <a:t> agro-</a:t>
            </a:r>
            <a:r>
              <a:rPr lang="en-US" sz="2000" b="1" dirty="0" err="1" smtClean="0">
                <a:solidFill>
                  <a:schemeClr val="bg1"/>
                </a:solidFill>
              </a:rPr>
              <a:t>alimentare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1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703426-DF59-3C40-8802-BBA060CDA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798" y="2299748"/>
            <a:ext cx="9878028" cy="165576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COVID-19: la sfida delle pandemie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delle materie prime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geopolitica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Crisi climatica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 smtClean="0"/>
              <a:t>Sfida della PAC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it-IT" sz="3000" b="1" dirty="0"/>
              <a:t>Le strategie </a:t>
            </a:r>
            <a:r>
              <a:rPr lang="it-IT" sz="3000" b="1" dirty="0" smtClean="0"/>
              <a:t>per </a:t>
            </a:r>
            <a:r>
              <a:rPr lang="it-IT" sz="3000" b="1" dirty="0"/>
              <a:t>le sfide di oggi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endParaRPr lang="it-IT" sz="3000" b="1" dirty="0"/>
          </a:p>
        </p:txBody>
      </p:sp>
      <p:pic>
        <p:nvPicPr>
          <p:cNvPr id="34" name="Immagine 33" descr="logo DIS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060" y="1194949"/>
            <a:ext cx="881546" cy="877137"/>
          </a:xfrm>
          <a:prstGeom prst="rect">
            <a:avLst/>
          </a:prstGeom>
        </p:spPr>
      </p:pic>
      <p:sp>
        <p:nvSpPr>
          <p:cNvPr id="32" name="Rettangolo arrotondato 31"/>
          <p:cNvSpPr/>
          <p:nvPr/>
        </p:nvSpPr>
        <p:spPr bwMode="auto">
          <a:xfrm>
            <a:off x="835775" y="2342096"/>
            <a:ext cx="10520450" cy="1635273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5" name="Titolo 34">
            <a:extLst>
              <a:ext uri="{FF2B5EF4-FFF2-40B4-BE49-F238E27FC236}">
                <a16:creationId xmlns:a16="http://schemas.microsoft.com/office/drawing/2014/main" id="{11B01DF3-3C6B-4F92-9C90-D229F00592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29745" y="1422572"/>
            <a:ext cx="7368187" cy="61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457200" lvl="1" algn="ctr">
              <a:lnSpc>
                <a:spcPct val="107000"/>
              </a:lnSpc>
              <a:spcAft>
                <a:spcPts val="800"/>
              </a:spcAft>
            </a:pPr>
            <a:r>
              <a:rPr lang="it-IT" sz="3200" b="1" dirty="0" smtClean="0">
                <a:solidFill>
                  <a:srgbClr val="2F549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Agricoltura: le sfide di oggi</a:t>
            </a:r>
            <a:r>
              <a:rPr lang="it-IT" sz="3200" dirty="0" smtClean="0">
                <a:latin typeface="Gadugi" panose="020B0502040204020203" pitchFamily="34" charset="0"/>
                <a:ea typeface="Menlo Regular"/>
                <a:cs typeface="Calibri Light" panose="020F0302020204030204" pitchFamily="34" charset="0"/>
              </a:rPr>
              <a:t> </a:t>
            </a:r>
            <a:endParaRPr lang="it-IT" sz="3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pic>
        <p:nvPicPr>
          <p:cNvPr id="36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971" y="1020112"/>
            <a:ext cx="1031831" cy="117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ttore diritto 30"/>
          <p:cNvCxnSpPr/>
          <p:nvPr/>
        </p:nvCxnSpPr>
        <p:spPr>
          <a:xfrm>
            <a:off x="175085" y="2187627"/>
            <a:ext cx="11844000" cy="33487"/>
          </a:xfrm>
          <a:prstGeom prst="line">
            <a:avLst/>
          </a:prstGeom>
          <a:ln w="57150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po 36"/>
          <p:cNvGrpSpPr/>
          <p:nvPr/>
        </p:nvGrpSpPr>
        <p:grpSpPr>
          <a:xfrm>
            <a:off x="-2252" y="0"/>
            <a:ext cx="12182060" cy="987552"/>
            <a:chOff x="126698" y="1332240"/>
            <a:chExt cx="11871758" cy="780140"/>
          </a:xfrm>
        </p:grpSpPr>
        <p:pic>
          <p:nvPicPr>
            <p:cNvPr id="38" name="Picture 3085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contrast="12000"/>
            </a:blip>
            <a:srcRect b="47785"/>
            <a:stretch/>
          </p:blipFill>
          <p:spPr bwMode="auto">
            <a:xfrm>
              <a:off x="3656303" y="1356707"/>
              <a:ext cx="5007912" cy="752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9" name="Gruppo 38"/>
            <p:cNvGrpSpPr/>
            <p:nvPr/>
          </p:nvGrpSpPr>
          <p:grpSpPr>
            <a:xfrm>
              <a:off x="126698" y="1332240"/>
              <a:ext cx="11871758" cy="780140"/>
              <a:chOff x="126698" y="1332240"/>
              <a:chExt cx="11871758" cy="780140"/>
            </a:xfrm>
          </p:grpSpPr>
          <p:pic>
            <p:nvPicPr>
              <p:cNvPr id="40" name="Immagine 3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29760" y="1345458"/>
                <a:ext cx="1468696" cy="766922"/>
              </a:xfrm>
              <a:prstGeom prst="rect">
                <a:avLst/>
              </a:prstGeom>
            </p:spPr>
          </p:pic>
          <p:pic>
            <p:nvPicPr>
              <p:cNvPr id="41" name="Picture 2" descr="Risultati immagini per cascina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7337" y="1340766"/>
                <a:ext cx="1024817" cy="7669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6" descr="Risultati immagini per colza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9876" y="1340767"/>
                <a:ext cx="1201457" cy="7679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" descr="Risultati immagini per silos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8061" y="1332240"/>
                <a:ext cx="1201403" cy="7669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9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347" y="1340768"/>
                <a:ext cx="1290999" cy="766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Immagine 4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698" y="1332240"/>
                <a:ext cx="1150382" cy="766922"/>
              </a:xfrm>
              <a:prstGeom prst="rect">
                <a:avLst/>
              </a:prstGeom>
            </p:spPr>
          </p:pic>
        </p:grpSp>
      </p:grpSp>
      <p:grpSp>
        <p:nvGrpSpPr>
          <p:cNvPr id="46" name="Gruppo 45"/>
          <p:cNvGrpSpPr/>
          <p:nvPr/>
        </p:nvGrpSpPr>
        <p:grpSpPr>
          <a:xfrm>
            <a:off x="-18351" y="5756357"/>
            <a:ext cx="12210351" cy="1175509"/>
            <a:chOff x="-18351" y="5653265"/>
            <a:chExt cx="12210351" cy="1278602"/>
          </a:xfrm>
        </p:grpSpPr>
        <p:pic>
          <p:nvPicPr>
            <p:cNvPr id="47" name="Picture 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771692" y="5711844"/>
              <a:ext cx="1408505" cy="1146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501" y="5711844"/>
              <a:ext cx="1754119" cy="116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o 48"/>
            <p:cNvGrpSpPr/>
            <p:nvPr/>
          </p:nvGrpSpPr>
          <p:grpSpPr>
            <a:xfrm>
              <a:off x="-18351" y="5653265"/>
              <a:ext cx="12210351" cy="1278602"/>
              <a:chOff x="82297" y="5524964"/>
              <a:chExt cx="12210351" cy="1379470"/>
            </a:xfrm>
          </p:grpSpPr>
          <p:grpSp>
            <p:nvGrpSpPr>
              <p:cNvPr id="50" name="Gruppo 49"/>
              <p:cNvGrpSpPr/>
              <p:nvPr/>
            </p:nvGrpSpPr>
            <p:grpSpPr>
              <a:xfrm>
                <a:off x="82297" y="5562512"/>
                <a:ext cx="9097703" cy="1341922"/>
                <a:chOff x="82297" y="5562512"/>
                <a:chExt cx="9097703" cy="1341922"/>
              </a:xfrm>
            </p:grpSpPr>
            <p:pic>
              <p:nvPicPr>
                <p:cNvPr id="52" name="Picture 2" descr="http://www.stetoscopio.net/wp-content/uploads/2013/05/farina.jp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2644" y="5632149"/>
                  <a:ext cx="1509952" cy="12722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3" name="Gruppo 52"/>
                <p:cNvGrpSpPr/>
                <p:nvPr/>
              </p:nvGrpSpPr>
              <p:grpSpPr>
                <a:xfrm>
                  <a:off x="82297" y="5562512"/>
                  <a:ext cx="9097703" cy="1302697"/>
                  <a:chOff x="46766" y="5562907"/>
                  <a:chExt cx="9205754" cy="1337619"/>
                </a:xfrm>
              </p:grpSpPr>
              <p:pic>
                <p:nvPicPr>
                  <p:cNvPr id="56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766" y="5580861"/>
                    <a:ext cx="1621743" cy="1304523"/>
                  </a:xfrm>
                  <a:prstGeom prst="rect">
                    <a:avLst/>
                  </a:prstGeom>
                  <a:noFill/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57" name="Picture 12" descr="11279_zootecnia"/>
                  <p:cNvPicPr>
                    <a:picLocks noChangeAspect="1" noChangeArrowheads="1"/>
                  </p:cNvPicPr>
                  <p:nvPr/>
                </p:nvPicPr>
                <p:blipFill>
                  <a:blip r:embed="rId1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06884" y="5580477"/>
                    <a:ext cx="1944217" cy="13200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8" name="Picture 10" descr="http://www.foodwewant.org/var/ezwebin_site/storage/images/news/mais-il-paradosso-messicano/10034-1-ita-IT/Mais-il-paradosso-messicano_article_full_p.jpg"/>
                  <p:cNvPicPr>
                    <a:picLocks noChangeAspect="1" noChangeArrowheads="1"/>
                  </p:cNvPicPr>
                  <p:nvPr/>
                </p:nvPicPr>
                <p:blipFill>
                  <a:blip r:embed="rId1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85730" y="5562907"/>
                    <a:ext cx="1966790" cy="1325225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54" name="Picture 2" descr="http://www1.adnkronos.com/IGN/Assets/Imgs/00_prometeo/acqua_risaia--400x300.jp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6136" y="5570781"/>
                  <a:ext cx="1752804" cy="13146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8" descr="http://www.summagallicana.it/lessico/f/f%20Triticum%20monococcum%20spiga.jpg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4352" y="5658273"/>
                  <a:ext cx="1050140" cy="12271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1" name="Rectangle 4"/>
              <p:cNvSpPr>
                <a:spLocks noChangeArrowheads="1"/>
              </p:cNvSpPr>
              <p:nvPr/>
            </p:nvSpPr>
            <p:spPr bwMode="auto">
              <a:xfrm>
                <a:off x="100648" y="5524964"/>
                <a:ext cx="12192000" cy="160670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50000">
                    <a:srgbClr val="FFDA65"/>
                  </a:gs>
                  <a:gs pos="100000">
                    <a:srgbClr val="006600"/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9" name="CasellaDiTesto 58"/>
          <p:cNvSpPr txBox="1"/>
          <p:nvPr/>
        </p:nvSpPr>
        <p:spPr>
          <a:xfrm>
            <a:off x="1600798" y="4056173"/>
            <a:ext cx="33649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buFont typeface="+mj-lt"/>
              <a:buAutoNum type="arabicPeriod" startAt="4"/>
            </a:pPr>
            <a:r>
              <a:rPr lang="it-IT" sz="3000" b="1" dirty="0" smtClean="0">
                <a:solidFill>
                  <a:schemeClr val="bg2"/>
                </a:solidFill>
              </a:rPr>
              <a:t>Crisi </a:t>
            </a:r>
            <a:r>
              <a:rPr lang="it-IT" sz="3000" b="1" dirty="0">
                <a:solidFill>
                  <a:schemeClr val="bg2"/>
                </a:solidFill>
              </a:rPr>
              <a:t>climatica</a:t>
            </a:r>
          </a:p>
        </p:txBody>
      </p:sp>
    </p:spTree>
    <p:extLst>
      <p:ext uri="{BB962C8B-B14F-4D97-AF65-F5344CB8AC3E}">
        <p14:creationId xmlns:p14="http://schemas.microsoft.com/office/powerpoint/2010/main" val="161837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637" y="1943940"/>
            <a:ext cx="1784811" cy="937026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722" y="945754"/>
            <a:ext cx="1945900" cy="102159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27947" b="28201"/>
          <a:stretch/>
        </p:blipFill>
        <p:spPr>
          <a:xfrm>
            <a:off x="2001128" y="1260730"/>
            <a:ext cx="1690116" cy="3848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48" y="1995300"/>
            <a:ext cx="1451828" cy="725914"/>
          </a:xfrm>
          <a:prstGeom prst="rect">
            <a:avLst/>
          </a:prstGeom>
        </p:spPr>
      </p:pic>
      <p:sp>
        <p:nvSpPr>
          <p:cNvPr id="316556" name="Rectangle 3212"/>
          <p:cNvSpPr>
            <a:spLocks noChangeArrowheads="1"/>
          </p:cNvSpPr>
          <p:nvPr/>
        </p:nvSpPr>
        <p:spPr bwMode="auto">
          <a:xfrm>
            <a:off x="-762000" y="1052514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/>
              <a:t/>
            </a:r>
            <a:br>
              <a:rPr lang="it-IT"/>
            </a:br>
            <a:endParaRPr lang="it-IT"/>
          </a:p>
        </p:txBody>
      </p:sp>
      <p:sp>
        <p:nvSpPr>
          <p:cNvPr id="316567" name="Rectangle 3223"/>
          <p:cNvSpPr>
            <a:spLocks noGrp="1" noChangeArrowheads="1"/>
          </p:cNvSpPr>
          <p:nvPr>
            <p:ph type="title"/>
          </p:nvPr>
        </p:nvSpPr>
        <p:spPr>
          <a:xfrm>
            <a:off x="3566160" y="71868"/>
            <a:ext cx="7489906" cy="1066800"/>
          </a:xfrm>
          <a:noFill/>
          <a:ln/>
        </p:spPr>
        <p:txBody>
          <a:bodyPr>
            <a:normAutofit/>
          </a:bodyPr>
          <a:lstStyle/>
          <a:p>
            <a:r>
              <a:rPr lang="it-IT" sz="34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La crisi geopolitica</a:t>
            </a:r>
            <a:endParaRPr lang="it-IT" sz="34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47787" y="2463236"/>
            <a:ext cx="2889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09 </a:t>
            </a:r>
            <a:r>
              <a:rPr lang="it-IT" sz="800" dirty="0" smtClean="0"/>
              <a:t>Marzo 2022</a:t>
            </a:r>
            <a:endParaRPr lang="it-IT" sz="800" dirty="0"/>
          </a:p>
          <a:p>
            <a:endParaRPr lang="it-IT" sz="800" dirty="0"/>
          </a:p>
        </p:txBody>
      </p:sp>
      <p:sp>
        <p:nvSpPr>
          <p:cNvPr id="22" name="Rectangle 3083"/>
          <p:cNvSpPr>
            <a:spLocks noChangeArrowheads="1"/>
          </p:cNvSpPr>
          <p:nvPr/>
        </p:nvSpPr>
        <p:spPr bwMode="auto">
          <a:xfrm>
            <a:off x="24000" y="1038714"/>
            <a:ext cx="12168000" cy="76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chemeClr val="accent2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Rettangolo 1"/>
          <p:cNvSpPr/>
          <p:nvPr/>
        </p:nvSpPr>
        <p:spPr>
          <a:xfrm>
            <a:off x="261720" y="2635336"/>
            <a:ext cx="34295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latin typeface="Arial Black" panose="020B0A04020102020204" pitchFamily="34" charset="0"/>
              </a:rPr>
              <a:t>La guerra in Ucraina e il mondo della scarsità alimentare</a:t>
            </a:r>
          </a:p>
          <a:p>
            <a:r>
              <a:rPr lang="it-IT" sz="1000" b="1" i="1" dirty="0">
                <a:latin typeface="Arial Black" panose="020B0A04020102020204" pitchFamily="34" charset="0"/>
              </a:rPr>
              <a:t>di  Andrea Vento, Paolo </a:t>
            </a:r>
            <a:r>
              <a:rPr lang="it-IT" sz="1000" b="1" i="1" dirty="0" err="1">
                <a:latin typeface="Arial Black" panose="020B0A04020102020204" pitchFamily="34" charset="0"/>
              </a:rPr>
              <a:t>Chirafisi</a:t>
            </a:r>
            <a:endParaRPr lang="it-IT" sz="1000" b="1" i="1" dirty="0">
              <a:latin typeface="Arial Black" panose="020B0A04020102020204" pitchFamily="34" charset="0"/>
            </a:endParaRPr>
          </a:p>
          <a:p>
            <a:endParaRPr lang="it-IT" sz="1000" dirty="0"/>
          </a:p>
          <a:p>
            <a:r>
              <a:rPr lang="it-IT" sz="900" dirty="0"/>
              <a:t>Le analisi della Intelligence Week. Gli effetti del conflitto sulle </a:t>
            </a:r>
            <a:r>
              <a:rPr lang="it-IT" sz="900" dirty="0" err="1"/>
              <a:t>supply</a:t>
            </a:r>
            <a:r>
              <a:rPr lang="it-IT" sz="900" dirty="0"/>
              <a:t> </a:t>
            </a:r>
            <a:r>
              <a:rPr lang="it-IT" sz="900" dirty="0" err="1"/>
              <a:t>chain</a:t>
            </a:r>
            <a:r>
              <a:rPr lang="it-IT" sz="900" dirty="0"/>
              <a:t> agro-alimentari, dalla spirale inflazionistica dei paesi più ricchi fino a vere e proprie carestie, migrazioni di massa, ripresa pandemica e guerre civili nelle aree più </a:t>
            </a:r>
            <a:r>
              <a:rPr lang="it-IT" sz="900" dirty="0" smtClean="0"/>
              <a:t>povere</a:t>
            </a:r>
            <a:endParaRPr lang="it-IT" sz="9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2721214"/>
            <a:ext cx="2182389" cy="122759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006063" y="1654547"/>
            <a:ext cx="4303297" cy="954107"/>
          </a:xfrm>
          <a:prstGeom prst="rect">
            <a:avLst/>
          </a:prstGeom>
          <a:solidFill>
            <a:srgbClr val="FFDCB9"/>
          </a:solidFill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0F0F0F"/>
                </a:solidFill>
                <a:latin typeface="Arial Black" panose="020B0A04020102020204" pitchFamily="34" charset="0"/>
              </a:rPr>
              <a:t>La guerra in Ucraina fa balzare i prezzi di grano e mais: l’allarme del settore </a:t>
            </a:r>
            <a:r>
              <a:rPr lang="it-IT" sz="1000" b="1" dirty="0" smtClean="0">
                <a:solidFill>
                  <a:srgbClr val="0F0F0F"/>
                </a:solidFill>
                <a:latin typeface="Arial Black" panose="020B0A04020102020204" pitchFamily="34" charset="0"/>
              </a:rPr>
              <a:t>agroalimentare</a:t>
            </a:r>
          </a:p>
          <a:p>
            <a:r>
              <a:rPr lang="it-IT" sz="900" dirty="0" smtClean="0">
                <a:solidFill>
                  <a:srgbClr val="0F0F0F"/>
                </a:solidFill>
                <a:latin typeface="sole_headline"/>
              </a:rPr>
              <a:t>Il </a:t>
            </a:r>
            <a:r>
              <a:rPr lang="it-IT" sz="900" dirty="0">
                <a:solidFill>
                  <a:srgbClr val="0F0F0F"/>
                </a:solidFill>
                <a:latin typeface="sole_headline"/>
              </a:rPr>
              <a:t>rischio forniture si innesta sui forti aumenti registrati nei mesi scorsi sul fronte materie prime, oltre che sul fronte energetico e sugli scioperi degli autotrasportatori</a:t>
            </a:r>
          </a:p>
          <a:p>
            <a:r>
              <a:rPr lang="it-IT" sz="900" dirty="0">
                <a:latin typeface="SoleSans"/>
              </a:rPr>
              <a:t>di Emiliano </a:t>
            </a:r>
            <a:r>
              <a:rPr lang="it-IT" sz="900" dirty="0" smtClean="0">
                <a:latin typeface="SoleSans"/>
              </a:rPr>
              <a:t>Sgambato</a:t>
            </a:r>
            <a:endParaRPr lang="it-IT" sz="900" dirty="0">
              <a:latin typeface="SoleSan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40" y="1267097"/>
            <a:ext cx="1629512" cy="85236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810000" y="1415244"/>
            <a:ext cx="9188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24 Febbraio 2022</a:t>
            </a:r>
            <a:endParaRPr lang="it-IT" sz="800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060" y="3656522"/>
            <a:ext cx="1167318" cy="603151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985683" y="3905820"/>
            <a:ext cx="30598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900" dirty="0" smtClean="0"/>
          </a:p>
          <a:p>
            <a:pPr algn="just"/>
            <a:r>
              <a:rPr lang="it-IT" sz="900" dirty="0" smtClean="0">
                <a:latin typeface="Arial Black" panose="020B0A04020102020204" pitchFamily="34" charset="0"/>
              </a:rPr>
              <a:t>La </a:t>
            </a:r>
            <a:r>
              <a:rPr lang="it-IT" sz="900" dirty="0">
                <a:latin typeface="Arial Black" panose="020B0A04020102020204" pitchFamily="34" charset="0"/>
              </a:rPr>
              <a:t>grande carestia. Il conflitto tra le due “superpotenze agricole” sta affamando i Paesi in via di sviluppo</a:t>
            </a:r>
          </a:p>
          <a:p>
            <a:r>
              <a:rPr lang="it-IT" sz="900" dirty="0"/>
              <a:t>di Rosaria </a:t>
            </a:r>
            <a:r>
              <a:rPr lang="it-IT" sz="900" dirty="0" smtClean="0"/>
              <a:t>Amato</a:t>
            </a:r>
          </a:p>
          <a:p>
            <a:r>
              <a:rPr lang="it-IT" sz="900" dirty="0" smtClean="0"/>
              <a:t>La </a:t>
            </a:r>
            <a:r>
              <a:rPr lang="it-IT" sz="900" dirty="0"/>
              <a:t>grande carestia. Il conflitto tra le due “superpotenze agricole” sta affamando i Paesi in via di </a:t>
            </a:r>
            <a:r>
              <a:rPr lang="it-IT" sz="900" dirty="0" smtClean="0"/>
              <a:t>sviluppo. </a:t>
            </a:r>
            <a:endParaRPr lang="it-IT" sz="900" dirty="0"/>
          </a:p>
          <a:p>
            <a:r>
              <a:rPr lang="it-IT" sz="900" dirty="0"/>
              <a:t>Commercio bloccato e prezzi alimentari alle stelle. Dal Medio Oriente all’Africa: 26 Stati dipendono dal cibo importato da Russia e Ucraina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3125294" y="3897220"/>
            <a:ext cx="192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17 aprile 2022</a:t>
            </a:r>
            <a:endParaRPr lang="it-IT" sz="800" dirty="0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87" y="3916905"/>
            <a:ext cx="1477972" cy="992388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10"/>
          <a:srcRect t="72692"/>
          <a:stretch/>
        </p:blipFill>
        <p:spPr>
          <a:xfrm>
            <a:off x="325869" y="5706225"/>
            <a:ext cx="2487865" cy="911245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10"/>
          <a:srcRect b="87746"/>
          <a:stretch/>
        </p:blipFill>
        <p:spPr>
          <a:xfrm>
            <a:off x="325869" y="5178344"/>
            <a:ext cx="3086494" cy="507290"/>
          </a:xfrm>
          <a:prstGeom prst="rect">
            <a:avLst/>
          </a:prstGeom>
        </p:spPr>
      </p:pic>
      <p:sp>
        <p:nvSpPr>
          <p:cNvPr id="29" name="CasellaDiTesto 28"/>
          <p:cNvSpPr txBox="1"/>
          <p:nvPr/>
        </p:nvSpPr>
        <p:spPr>
          <a:xfrm>
            <a:off x="5651164" y="2412453"/>
            <a:ext cx="76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/>
              <a:t>19 aprile 2022</a:t>
            </a:r>
            <a:endParaRPr lang="it-IT" sz="900" dirty="0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8968" y="2085255"/>
            <a:ext cx="2681036" cy="1293684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>
            <a:off x="6428116" y="1558160"/>
            <a:ext cx="29356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b="1" dirty="0"/>
              <a:t>Guerra in Ucraina, tonnellate di grano ferme sul Mar Nero: rischio di una «crisi globale della fame»</a:t>
            </a:r>
          </a:p>
          <a:p>
            <a:r>
              <a:rPr lang="it-IT" sz="900" dirty="0"/>
              <a:t>di </a:t>
            </a:r>
            <a:r>
              <a:rPr lang="it-IT" sz="900" b="1" dirty="0"/>
              <a:t>Enrico </a:t>
            </a:r>
            <a:r>
              <a:rPr lang="it-IT" sz="900" b="1" dirty="0" smtClean="0"/>
              <a:t>Marro  </a:t>
            </a:r>
            <a:r>
              <a:rPr lang="it-IT" sz="900" dirty="0" smtClean="0"/>
              <a:t>08 </a:t>
            </a:r>
            <a:r>
              <a:rPr lang="it-IT" sz="900" dirty="0" err="1"/>
              <a:t>mag</a:t>
            </a:r>
            <a:r>
              <a:rPr lang="it-IT" sz="900" dirty="0"/>
              <a:t> 2022 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5205458" y="4297923"/>
            <a:ext cx="25399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b="1" dirty="0"/>
              <a:t>Grano ucraino bloccato, prezzi al rialzo. Cosa cambia per l’Italia</a:t>
            </a:r>
          </a:p>
          <a:p>
            <a:r>
              <a:rPr lang="it-IT" sz="900" dirty="0"/>
              <a:t>di </a:t>
            </a:r>
            <a:r>
              <a:rPr lang="it-IT" sz="900" b="1" dirty="0"/>
              <a:t>Michelangelo </a:t>
            </a:r>
            <a:r>
              <a:rPr lang="it-IT" sz="900" b="1" dirty="0" smtClean="0"/>
              <a:t>Borrillo  </a:t>
            </a:r>
            <a:r>
              <a:rPr lang="it-IT" sz="900" dirty="0" smtClean="0"/>
              <a:t>11 </a:t>
            </a:r>
            <a:r>
              <a:rPr lang="it-IT" sz="900" dirty="0" err="1"/>
              <a:t>mag</a:t>
            </a:r>
            <a:r>
              <a:rPr lang="it-IT" sz="900" dirty="0"/>
              <a:t> 2022 </a:t>
            </a: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12"/>
          <a:srcRect t="34928" b="42091"/>
          <a:stretch/>
        </p:blipFill>
        <p:spPr>
          <a:xfrm>
            <a:off x="6491672" y="1237391"/>
            <a:ext cx="2204101" cy="262376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9352722" y="1625968"/>
            <a:ext cx="25253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latin typeface="Britannic Bold" panose="020B0903060703020204" pitchFamily="34" charset="0"/>
              </a:rPr>
              <a:t>Il G7 alla guerra del cibo per salvare il grano di Kiev</a:t>
            </a:r>
          </a:p>
          <a:p>
            <a:r>
              <a:rPr lang="it-IT" sz="900" dirty="0" err="1" smtClean="0"/>
              <a:t>Uski</a:t>
            </a:r>
            <a:r>
              <a:rPr lang="it-IT" sz="900" dirty="0" smtClean="0"/>
              <a:t> </a:t>
            </a:r>
            <a:r>
              <a:rPr lang="it-IT" sz="900" dirty="0" err="1" smtClean="0"/>
              <a:t>Audino</a:t>
            </a:r>
            <a:r>
              <a:rPr lang="it-IT" sz="900" dirty="0" smtClean="0"/>
              <a:t>   14 maggio</a:t>
            </a:r>
            <a:endParaRPr lang="it-IT" sz="900" dirty="0"/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12"/>
          <a:srcRect t="34928" b="42091"/>
          <a:stretch/>
        </p:blipFill>
        <p:spPr>
          <a:xfrm>
            <a:off x="5205458" y="4011684"/>
            <a:ext cx="2327573" cy="262376"/>
          </a:xfrm>
          <a:prstGeom prst="rect">
            <a:avLst/>
          </a:prstGeom>
        </p:spPr>
      </p:pic>
      <p:sp>
        <p:nvSpPr>
          <p:cNvPr id="37" name="Rettangolo 36"/>
          <p:cNvSpPr/>
          <p:nvPr/>
        </p:nvSpPr>
        <p:spPr>
          <a:xfrm>
            <a:off x="5249944" y="5324253"/>
            <a:ext cx="2236719" cy="600164"/>
          </a:xfrm>
          <a:prstGeom prst="rect">
            <a:avLst/>
          </a:prstGeom>
          <a:solidFill>
            <a:srgbClr val="FFDBB7"/>
          </a:solidFill>
          <a:ln>
            <a:solidFill>
              <a:srgbClr val="FFDBB7">
                <a:alpha val="95686"/>
              </a:srgbClr>
            </a:solidFill>
          </a:ln>
        </p:spPr>
        <p:txBody>
          <a:bodyPr wrap="square">
            <a:spAutoFit/>
          </a:bodyPr>
          <a:lstStyle/>
          <a:p>
            <a:r>
              <a:rPr lang="it-IT" sz="1100" dirty="0" smtClean="0">
                <a:latin typeface="Arial Black" panose="020B0A04020102020204" pitchFamily="34" charset="0"/>
              </a:rPr>
              <a:t>Ucraina granaio d’Europa</a:t>
            </a:r>
            <a:r>
              <a:rPr lang="it-IT" sz="1100" dirty="0">
                <a:latin typeface="Arial Black" panose="020B0A04020102020204" pitchFamily="34" charset="0"/>
              </a:rPr>
              <a:t>: </a:t>
            </a:r>
            <a:endParaRPr lang="it-IT" sz="1100" dirty="0" smtClean="0">
              <a:latin typeface="Arial Black" panose="020B0A04020102020204" pitchFamily="34" charset="0"/>
            </a:endParaRPr>
          </a:p>
          <a:p>
            <a:r>
              <a:rPr lang="it-IT" sz="1100" dirty="0" smtClean="0">
                <a:latin typeface="Arial Black" panose="020B0A04020102020204" pitchFamily="34" charset="0"/>
              </a:rPr>
              <a:t>il </a:t>
            </a:r>
            <a:r>
              <a:rPr lang="it-IT" sz="1100" dirty="0">
                <a:latin typeface="Arial Black" panose="020B0A04020102020204" pitchFamily="34" charset="0"/>
              </a:rPr>
              <a:t>piano </a:t>
            </a:r>
            <a:r>
              <a:rPr lang="it-IT" sz="1100" dirty="0" smtClean="0">
                <a:latin typeface="Arial Black" panose="020B0A04020102020204" pitchFamily="34" charset="0"/>
              </a:rPr>
              <a:t>Ue per </a:t>
            </a:r>
            <a:r>
              <a:rPr lang="it-IT" sz="1100" dirty="0">
                <a:latin typeface="Arial Black" panose="020B0A04020102020204" pitchFamily="34" charset="0"/>
              </a:rPr>
              <a:t>sbloccare l’export di </a:t>
            </a:r>
            <a:r>
              <a:rPr lang="it-IT" sz="1100" dirty="0" smtClean="0">
                <a:latin typeface="Arial Black" panose="020B0A04020102020204" pitchFamily="34" charset="0"/>
              </a:rPr>
              <a:t>Kiev </a:t>
            </a:r>
            <a:r>
              <a:rPr lang="it-IT" sz="1100" dirty="0" smtClean="0"/>
              <a:t>13 </a:t>
            </a:r>
            <a:r>
              <a:rPr lang="it-IT" sz="1100" dirty="0" err="1" smtClean="0"/>
              <a:t>mag</a:t>
            </a:r>
            <a:r>
              <a:rPr lang="it-IT" sz="1100" dirty="0" smtClean="0"/>
              <a:t> 2022</a:t>
            </a:r>
            <a:endParaRPr lang="it-IT" sz="1100" dirty="0"/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9944" y="4908546"/>
            <a:ext cx="1372168" cy="426669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14"/>
          <a:srcRect b="72400"/>
          <a:stretch/>
        </p:blipFill>
        <p:spPr>
          <a:xfrm>
            <a:off x="347787" y="4907189"/>
            <a:ext cx="683498" cy="249012"/>
          </a:xfrm>
          <a:prstGeom prst="rect">
            <a:avLst/>
          </a:prstGeom>
        </p:spPr>
      </p:pic>
      <p:sp>
        <p:nvSpPr>
          <p:cNvPr id="40" name="Rettangolo 39"/>
          <p:cNvSpPr/>
          <p:nvPr/>
        </p:nvSpPr>
        <p:spPr>
          <a:xfrm>
            <a:off x="9409699" y="2245545"/>
            <a:ext cx="2660183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sz="1000" dirty="0">
                <a:latin typeface="Berlin Sans FB Demi" panose="020E0802020502020306" pitchFamily="34" charset="0"/>
              </a:rPr>
              <a:t>La partita del grano. Sbloccare l'export ucraino per evitare una carestia mondiale</a:t>
            </a:r>
          </a:p>
          <a:p>
            <a:r>
              <a:rPr lang="it-IT" sz="900" dirty="0" smtClean="0"/>
              <a:t>Giulia </a:t>
            </a:r>
            <a:r>
              <a:rPr lang="it-IT" sz="900" dirty="0" err="1" smtClean="0"/>
              <a:t>Belardelli</a:t>
            </a:r>
            <a:r>
              <a:rPr lang="it-IT" sz="900" dirty="0" smtClean="0"/>
              <a:t>   11 maggio 2022</a:t>
            </a:r>
            <a:endParaRPr lang="it-IT" sz="900" dirty="0"/>
          </a:p>
          <a:p>
            <a:r>
              <a:rPr lang="it-IT" sz="900" i="1" dirty="0"/>
              <a:t>La partita del grano. Sbloccare l'export ucraino per evitare una carestia </a:t>
            </a:r>
            <a:r>
              <a:rPr lang="it-IT" sz="900" i="1" dirty="0" smtClean="0"/>
              <a:t>mondiale.  Kiev </a:t>
            </a:r>
            <a:r>
              <a:rPr lang="it-IT" sz="900" i="1" dirty="0"/>
              <a:t>accusa Mosca di furti e sequestri. I russi accusano gli ucraini di aver minato i porti. Bruxelles proporrà un piano per aiutare Kiev a riprendere l'export alimentare, aggirando il blocco sul Mar Nero. Draghi ne parla con </a:t>
            </a:r>
            <a:r>
              <a:rPr lang="it-IT" sz="900" i="1" dirty="0" err="1"/>
              <a:t>Biden</a:t>
            </a:r>
            <a:r>
              <a:rPr lang="it-IT" sz="900" i="1" dirty="0"/>
              <a:t>: "Rischio di crisi umanitaria, le parti dialoghino per salvare decine di milioni di persone"</a:t>
            </a:r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3722" y="3455273"/>
            <a:ext cx="1609731" cy="1073154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93607" y="4122019"/>
            <a:ext cx="1704861" cy="1275896"/>
          </a:xfrm>
          <a:prstGeom prst="rect">
            <a:avLst/>
          </a:prstGeom>
        </p:spPr>
      </p:pic>
      <p:sp>
        <p:nvSpPr>
          <p:cNvPr id="44" name="Rettangolo 43"/>
          <p:cNvSpPr/>
          <p:nvPr/>
        </p:nvSpPr>
        <p:spPr>
          <a:xfrm>
            <a:off x="7558920" y="4541908"/>
            <a:ext cx="2718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b="1" dirty="0" smtClean="0"/>
              <a:t>«La </a:t>
            </a:r>
            <a:r>
              <a:rPr lang="it-IT" sz="900" b="1" dirty="0"/>
              <a:t>situazione è drammatica, il tempo stringe ed è crisi senza precedenti».</a:t>
            </a:r>
          </a:p>
          <a:p>
            <a:r>
              <a:rPr lang="it-IT" sz="900" b="1" dirty="0" smtClean="0"/>
              <a:t>«</a:t>
            </a:r>
            <a:r>
              <a:rPr lang="it-IT" sz="900" b="1" dirty="0"/>
              <a:t>Il prezzo del cibo è il problema numero uno in questo momento, ma nel 2023 potremmo avere gravi problemi di disponibilità</a:t>
            </a:r>
            <a:r>
              <a:rPr lang="it-IT" sz="900" b="1" dirty="0" smtClean="0"/>
              <a:t>». 19 maggio 2022</a:t>
            </a:r>
          </a:p>
          <a:p>
            <a:r>
              <a:rPr lang="en-US" sz="900" b="1" dirty="0" smtClean="0"/>
              <a:t>David </a:t>
            </a:r>
            <a:r>
              <a:rPr lang="en-US" sz="900" b="1" dirty="0"/>
              <a:t>Beasley </a:t>
            </a:r>
            <a:r>
              <a:rPr lang="en-US" sz="900" b="1" dirty="0" err="1" smtClean="0"/>
              <a:t>direttore</a:t>
            </a:r>
            <a:r>
              <a:rPr lang="en-US" sz="900" b="1" dirty="0" smtClean="0"/>
              <a:t> del  </a:t>
            </a:r>
            <a:r>
              <a:rPr lang="en-US" sz="900" b="1" dirty="0"/>
              <a:t>World Food </a:t>
            </a:r>
            <a:r>
              <a:rPr lang="en-US" sz="900" b="1" dirty="0" smtClean="0"/>
              <a:t>Program</a:t>
            </a:r>
            <a:endParaRPr lang="it-IT" sz="900" b="1" dirty="0"/>
          </a:p>
        </p:txBody>
      </p:sp>
      <p:sp>
        <p:nvSpPr>
          <p:cNvPr id="45" name="Rettangolo 44"/>
          <p:cNvSpPr/>
          <p:nvPr/>
        </p:nvSpPr>
        <p:spPr>
          <a:xfrm>
            <a:off x="6491672" y="5990075"/>
            <a:ext cx="58645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 smtClean="0">
                <a:latin typeface="Arial Black" panose="020B0A04020102020204" pitchFamily="34" charset="0"/>
              </a:rPr>
              <a:t>Piano FAO di emergenza:</a:t>
            </a:r>
            <a:endParaRPr lang="it-IT" sz="900" dirty="0">
              <a:latin typeface="Arial Black" panose="020B0A04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900" dirty="0" smtClean="0">
                <a:latin typeface="Arial Black" panose="020B0A04020102020204" pitchFamily="34" charset="0"/>
              </a:rPr>
              <a:t>trasformare </a:t>
            </a:r>
            <a:r>
              <a:rPr lang="it-IT" sz="900" dirty="0">
                <a:latin typeface="Arial Black" panose="020B0A04020102020204" pitchFamily="34" charset="0"/>
              </a:rPr>
              <a:t>i sistemi agroalimentari,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900" dirty="0" smtClean="0">
                <a:latin typeface="Arial Black" panose="020B0A04020102020204" pitchFamily="34" charset="0"/>
              </a:rPr>
              <a:t>renderli </a:t>
            </a:r>
            <a:r>
              <a:rPr lang="it-IT" sz="900" dirty="0">
                <a:latin typeface="Arial Black" panose="020B0A04020102020204" pitchFamily="34" charset="0"/>
              </a:rPr>
              <a:t>più inclusivi, economicamente sostenibili e resilienti ai tanti shock che stanno affliggendo il Pianeta,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900" dirty="0" smtClean="0">
                <a:latin typeface="Arial Black" panose="020B0A04020102020204" pitchFamily="34" charset="0"/>
              </a:rPr>
              <a:t>produrre </a:t>
            </a:r>
            <a:r>
              <a:rPr lang="it-IT" sz="900" dirty="0">
                <a:latin typeface="Arial Black" panose="020B0A04020102020204" pitchFamily="34" charset="0"/>
              </a:rPr>
              <a:t>meglio e di più con un minore impatto sull'ambiente.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89011" y="6025879"/>
            <a:ext cx="702661" cy="702661"/>
          </a:xfrm>
          <a:prstGeom prst="rect">
            <a:avLst/>
          </a:prstGeom>
        </p:spPr>
      </p:pic>
      <p:pic>
        <p:nvPicPr>
          <p:cNvPr id="46" name="Immagine 45" descr="logo DISAFA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2024" y="200011"/>
            <a:ext cx="719400" cy="715802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 rotWithShape="1">
          <a:blip r:embed="rId19"/>
          <a:srcRect b="85990"/>
          <a:stretch/>
        </p:blipFill>
        <p:spPr>
          <a:xfrm>
            <a:off x="8460584" y="5448599"/>
            <a:ext cx="3731416" cy="641761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20"/>
          <a:srcRect l="-456" t="-11135" r="456" b="29457"/>
          <a:stretch/>
        </p:blipFill>
        <p:spPr>
          <a:xfrm>
            <a:off x="2803502" y="5022815"/>
            <a:ext cx="2374185" cy="1667339"/>
          </a:xfrm>
          <a:prstGeom prst="rect">
            <a:avLst/>
          </a:prstGeom>
        </p:spPr>
      </p:pic>
      <p:pic>
        <p:nvPicPr>
          <p:cNvPr id="48" name="Picture 2" descr="http://www.osservatoriodelpaesaggio.org/AZIONI%20svolte/2011/Iniziative%20di%20altre%20associazioni%202011/Adunanza%20Accademia%20di%20Agricoltura%20%28Vezzolano%2018%2009%2011%29/images/Logo%20Accademia%20di%20Agricoltura%20di%20Torin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370" y="107433"/>
            <a:ext cx="792334" cy="89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3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11433</TotalTime>
  <Words>2126</Words>
  <Application>Microsoft Office PowerPoint</Application>
  <PresentationFormat>Widescreen</PresentationFormat>
  <Paragraphs>359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45" baseType="lpstr">
      <vt:lpstr>Advent Pro Medium</vt:lpstr>
      <vt:lpstr>Arial</vt:lpstr>
      <vt:lpstr>Arial Black</vt:lpstr>
      <vt:lpstr>Arial Unicode MS</vt:lpstr>
      <vt:lpstr>Berlin Sans FB Demi</vt:lpstr>
      <vt:lpstr>Britannic Bold</vt:lpstr>
      <vt:lpstr>Calibri</vt:lpstr>
      <vt:lpstr>Calibri Light</vt:lpstr>
      <vt:lpstr>Eugenio Sans Text</vt:lpstr>
      <vt:lpstr>Eugenio Serif</vt:lpstr>
      <vt:lpstr>Gadugi</vt:lpstr>
      <vt:lpstr>Menlo Regular</vt:lpstr>
      <vt:lpstr>Noto Sans</vt:lpstr>
      <vt:lpstr>ptserif</vt:lpstr>
      <vt:lpstr>sole_headline</vt:lpstr>
      <vt:lpstr>SoleSans</vt:lpstr>
      <vt:lpstr>Times New Roman</vt:lpstr>
      <vt:lpstr>Verdana</vt:lpstr>
      <vt:lpstr>Tema di Office</vt:lpstr>
      <vt:lpstr>Quale agricoltura per le sfide  di oggi</vt:lpstr>
      <vt:lpstr>Presentazione standard di PowerPoint</vt:lpstr>
      <vt:lpstr>Agricoltura: le sfide di oggi </vt:lpstr>
      <vt:lpstr>Presentazione standard di PowerPoint</vt:lpstr>
      <vt:lpstr>Agricoltura: le sfide di oggi </vt:lpstr>
      <vt:lpstr>E. Guerra fredda</vt:lpstr>
      <vt:lpstr>Presentazione standard di PowerPoint</vt:lpstr>
      <vt:lpstr>Agricoltura: le sfide di oggi </vt:lpstr>
      <vt:lpstr>La crisi geopolitica</vt:lpstr>
      <vt:lpstr>La crisi geopolitica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Agricoltura: le sfide di oggi </vt:lpstr>
      <vt:lpstr>Presentazione standard di PowerPoint</vt:lpstr>
      <vt:lpstr>Impatto del GREEN DEAL</vt:lpstr>
      <vt:lpstr>Presentazione standard di PowerPoint</vt:lpstr>
      <vt:lpstr>Agricoltura: le sfide di oggi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degli Studi di Torino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AR</dc:creator>
  <cp:lastModifiedBy>AR</cp:lastModifiedBy>
  <cp:revision>97</cp:revision>
  <dcterms:created xsi:type="dcterms:W3CDTF">2022-05-08T07:58:25Z</dcterms:created>
  <dcterms:modified xsi:type="dcterms:W3CDTF">2022-06-29T06:18:12Z</dcterms:modified>
</cp:coreProperties>
</file>