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7" r:id="rId2"/>
    <p:sldId id="278" r:id="rId3"/>
    <p:sldId id="256" r:id="rId4"/>
    <p:sldId id="259" r:id="rId5"/>
    <p:sldId id="274" r:id="rId6"/>
    <p:sldId id="284" r:id="rId7"/>
    <p:sldId id="276" r:id="rId8"/>
    <p:sldId id="279" r:id="rId9"/>
    <p:sldId id="275" r:id="rId10"/>
    <p:sldId id="264" r:id="rId11"/>
    <p:sldId id="265" r:id="rId12"/>
    <p:sldId id="268" r:id="rId13"/>
    <p:sldId id="269" r:id="rId14"/>
    <p:sldId id="273" r:id="rId15"/>
    <p:sldId id="281" r:id="rId16"/>
  </p:sldIdLst>
  <p:sldSz cx="12192000" cy="6858000"/>
  <p:notesSz cx="6797675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4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2" y="330"/>
      </p:cViewPr>
      <p:guideLst>
        <p:guide orient="horz" pos="2183"/>
        <p:guide pos="4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4913-3779-4942-929F-C85C3E1F3062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01A70-6574-4780-B715-4E611BDFCA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783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59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9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79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56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8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94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20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83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88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61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7A10-70BA-4928-A524-A4855C37F8AB}" type="datetimeFigureOut">
              <a:rPr lang="it-IT" smtClean="0"/>
              <a:t>21/04/2024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8FD1F-056B-45C7-81F5-764B510B0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89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 descr="1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1" y="2137641"/>
            <a:ext cx="10148799" cy="352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olo 6"/>
          <p:cNvSpPr>
            <a:spLocks noGrp="1"/>
          </p:cNvSpPr>
          <p:nvPr>
            <p:ph type="ctrTitle"/>
          </p:nvPr>
        </p:nvSpPr>
        <p:spPr>
          <a:xfrm>
            <a:off x="2096743" y="2446246"/>
            <a:ext cx="8070780" cy="12874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3600" b="1" dirty="0">
                <a:solidFill>
                  <a:schemeClr val="bg1"/>
                </a:solidFill>
                <a:latin typeface="+mn-lt"/>
              </a:rPr>
              <a:t>Gestione dell'acqua: fattore chiave nella produzione sostenibile del riso </a:t>
            </a:r>
            <a:endParaRPr lang="it-IT" altLang="it-IT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Sottotitolo 2"/>
          <p:cNvSpPr>
            <a:spLocks noGrp="1"/>
          </p:cNvSpPr>
          <p:nvPr>
            <p:ph type="subTitle" idx="1"/>
          </p:nvPr>
        </p:nvSpPr>
        <p:spPr>
          <a:xfrm>
            <a:off x="2763078" y="5784574"/>
            <a:ext cx="6738111" cy="925791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2000" b="1" dirty="0">
                <a:solidFill>
                  <a:srgbClr val="000066"/>
                </a:solidFill>
              </a:rPr>
              <a:t>Aldo Ferrero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Dip. </a:t>
            </a:r>
            <a:r>
              <a:rPr lang="en-US" sz="1600" dirty="0" err="1"/>
              <a:t>Scienze</a:t>
            </a:r>
            <a:r>
              <a:rPr lang="en-US" sz="1600" dirty="0"/>
              <a:t> </a:t>
            </a:r>
            <a:r>
              <a:rPr lang="en-US" sz="1600" dirty="0" err="1"/>
              <a:t>Agrarie</a:t>
            </a:r>
            <a:r>
              <a:rPr lang="en-US" sz="1600" dirty="0"/>
              <a:t>, </a:t>
            </a:r>
            <a:r>
              <a:rPr lang="en-US" sz="1600" dirty="0" err="1"/>
              <a:t>Forestali</a:t>
            </a:r>
            <a:r>
              <a:rPr lang="en-US" sz="1600" dirty="0"/>
              <a:t> </a:t>
            </a:r>
            <a:r>
              <a:rPr lang="en-US" sz="1600" dirty="0" err="1"/>
              <a:t>ed</a:t>
            </a:r>
            <a:r>
              <a:rPr lang="en-US" sz="1600" dirty="0"/>
              <a:t> </a:t>
            </a:r>
            <a:r>
              <a:rPr lang="en-US" sz="1600" dirty="0" err="1"/>
              <a:t>Alimentari</a:t>
            </a:r>
            <a:endParaRPr lang="en-US" sz="16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it-IT" sz="1600" dirty="0" err="1">
                <a:solidFill>
                  <a:srgbClr val="000066"/>
                </a:solidFill>
              </a:rPr>
              <a:t>Università</a:t>
            </a:r>
            <a:r>
              <a:rPr lang="en-US" altLang="it-IT" sz="1600" dirty="0">
                <a:solidFill>
                  <a:srgbClr val="000066"/>
                </a:solidFill>
              </a:rPr>
              <a:t> </a:t>
            </a:r>
            <a:r>
              <a:rPr lang="en-US" altLang="it-IT" sz="1600" dirty="0" err="1">
                <a:solidFill>
                  <a:srgbClr val="000066"/>
                </a:solidFill>
              </a:rPr>
              <a:t>degli</a:t>
            </a:r>
            <a:r>
              <a:rPr lang="en-US" altLang="it-IT" sz="1600" dirty="0">
                <a:solidFill>
                  <a:srgbClr val="000066"/>
                </a:solidFill>
              </a:rPr>
              <a:t> </a:t>
            </a:r>
            <a:r>
              <a:rPr lang="en-US" altLang="it-IT" sz="1600" dirty="0" err="1">
                <a:solidFill>
                  <a:srgbClr val="000066"/>
                </a:solidFill>
              </a:rPr>
              <a:t>Studi</a:t>
            </a:r>
            <a:r>
              <a:rPr lang="en-US" altLang="it-IT" sz="1600" dirty="0">
                <a:solidFill>
                  <a:srgbClr val="000066"/>
                </a:solidFill>
              </a:rPr>
              <a:t> di Torino</a:t>
            </a:r>
            <a:endParaRPr lang="it-IT" altLang="it-IT" sz="1600" dirty="0">
              <a:solidFill>
                <a:srgbClr val="000066"/>
              </a:solidFill>
            </a:endParaRPr>
          </a:p>
        </p:txBody>
      </p:sp>
      <p:sp>
        <p:nvSpPr>
          <p:cNvPr id="65" name="Rettangolo 7"/>
          <p:cNvSpPr>
            <a:spLocks noChangeArrowheads="1"/>
          </p:cNvSpPr>
          <p:nvPr/>
        </p:nvSpPr>
        <p:spPr bwMode="auto">
          <a:xfrm>
            <a:off x="3685754" y="1048487"/>
            <a:ext cx="4820493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it-IT" sz="1600" b="1" dirty="0">
                <a:solidFill>
                  <a:srgbClr val="002060"/>
                </a:solidFill>
              </a:rPr>
              <a:t>CAMBIAMENTO CLIMATICO: IL PRESENTE E IL FUTURO DELLA RISORSA IDRICA IN AGRICOLTURA </a:t>
            </a:r>
          </a:p>
          <a:p>
            <a:pPr algn="ctr">
              <a:buNone/>
            </a:pPr>
            <a:r>
              <a:rPr lang="it-IT" altLang="it-IT" sz="1800" b="1" dirty="0">
                <a:solidFill>
                  <a:srgbClr val="000066"/>
                </a:solidFill>
              </a:rPr>
              <a:t>Accademia di Agricoltura 22 Aprile  2024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83" y="146712"/>
            <a:ext cx="2414927" cy="9017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391" y="357527"/>
            <a:ext cx="839851" cy="8314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5" y="293957"/>
            <a:ext cx="946143" cy="9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uppo 102"/>
          <p:cNvGrpSpPr/>
          <p:nvPr/>
        </p:nvGrpSpPr>
        <p:grpSpPr>
          <a:xfrm>
            <a:off x="398811" y="2806552"/>
            <a:ext cx="5127797" cy="3826815"/>
            <a:chOff x="520038" y="1385564"/>
            <a:chExt cx="5461738" cy="4999597"/>
          </a:xfrm>
        </p:grpSpPr>
        <p:cxnSp>
          <p:nvCxnSpPr>
            <p:cNvPr id="4" name="Connettore diritto 3"/>
            <p:cNvCxnSpPr/>
            <p:nvPr/>
          </p:nvCxnSpPr>
          <p:spPr>
            <a:xfrm>
              <a:off x="1315802" y="1454624"/>
              <a:ext cx="0" cy="40730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diritto 5"/>
            <p:cNvCxnSpPr/>
            <p:nvPr/>
          </p:nvCxnSpPr>
          <p:spPr>
            <a:xfrm flipH="1" flipV="1">
              <a:off x="1296118" y="5527641"/>
              <a:ext cx="3964304" cy="13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/>
            <p:cNvCxnSpPr/>
            <p:nvPr/>
          </p:nvCxnSpPr>
          <p:spPr>
            <a:xfrm flipV="1">
              <a:off x="1244682" y="1880200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/>
            <p:cNvCxnSpPr/>
            <p:nvPr/>
          </p:nvCxnSpPr>
          <p:spPr>
            <a:xfrm flipV="1">
              <a:off x="1234522" y="2580246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/>
            <p:cNvCxnSpPr/>
            <p:nvPr/>
          </p:nvCxnSpPr>
          <p:spPr>
            <a:xfrm flipV="1">
              <a:off x="1239602" y="3333577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/>
            <p:cNvCxnSpPr/>
            <p:nvPr/>
          </p:nvCxnSpPr>
          <p:spPr>
            <a:xfrm flipV="1">
              <a:off x="1234522" y="4084423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/>
            <p:cNvCxnSpPr/>
            <p:nvPr/>
          </p:nvCxnSpPr>
          <p:spPr>
            <a:xfrm flipV="1">
              <a:off x="1239602" y="4806031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952470" y="4613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2</a:t>
              </a:r>
              <a:endParaRPr lang="it-IT" sz="2000" b="1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919024" y="389452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4</a:t>
              </a:r>
              <a:endParaRPr lang="it-IT" sz="2000" b="1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922552" y="3124585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6</a:t>
              </a:r>
              <a:endParaRPr lang="it-IT" sz="2000" b="1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925399" y="236480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8</a:t>
              </a:r>
              <a:endParaRPr lang="it-IT" sz="2000" b="1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837698" y="1654599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10</a:t>
              </a:r>
              <a:endParaRPr lang="it-IT" sz="2000" b="1" dirty="0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846237" y="3382317"/>
              <a:ext cx="680720" cy="21453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2846237" y="3212578"/>
              <a:ext cx="680720" cy="16973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Connettore diritto 21"/>
            <p:cNvCxnSpPr/>
            <p:nvPr/>
          </p:nvCxnSpPr>
          <p:spPr>
            <a:xfrm flipV="1">
              <a:off x="5275662" y="1626200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tangolo 22"/>
            <p:cNvSpPr/>
            <p:nvPr/>
          </p:nvSpPr>
          <p:spPr>
            <a:xfrm>
              <a:off x="1684156" y="2580246"/>
              <a:ext cx="680719" cy="2935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1684156" y="2394152"/>
              <a:ext cx="680719" cy="16927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3978992" y="3800439"/>
              <a:ext cx="680720" cy="17272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3978992" y="3678078"/>
              <a:ext cx="680720" cy="13051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Connettore diritto 29"/>
            <p:cNvCxnSpPr/>
            <p:nvPr/>
          </p:nvCxnSpPr>
          <p:spPr>
            <a:xfrm flipV="1">
              <a:off x="5275662" y="2250627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30"/>
            <p:cNvCxnSpPr/>
            <p:nvPr/>
          </p:nvCxnSpPr>
          <p:spPr>
            <a:xfrm flipV="1">
              <a:off x="5260422" y="3449919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/>
            <p:cNvCxnSpPr/>
            <p:nvPr/>
          </p:nvCxnSpPr>
          <p:spPr>
            <a:xfrm flipV="1">
              <a:off x="5273460" y="2855353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/>
            <p:cNvCxnSpPr/>
            <p:nvPr/>
          </p:nvCxnSpPr>
          <p:spPr>
            <a:xfrm flipV="1">
              <a:off x="5287261" y="4044485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/>
            <p:cNvCxnSpPr/>
            <p:nvPr/>
          </p:nvCxnSpPr>
          <p:spPr>
            <a:xfrm flipV="1">
              <a:off x="5277101" y="5203137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/>
            <p:cNvCxnSpPr/>
            <p:nvPr/>
          </p:nvCxnSpPr>
          <p:spPr>
            <a:xfrm flipV="1">
              <a:off x="5290902" y="4643719"/>
              <a:ext cx="71120" cy="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35"/>
            <p:cNvCxnSpPr/>
            <p:nvPr/>
          </p:nvCxnSpPr>
          <p:spPr>
            <a:xfrm flipH="1">
              <a:off x="5265502" y="1454624"/>
              <a:ext cx="7958" cy="4107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7"/>
            <p:cNvSpPr txBox="1"/>
            <p:nvPr/>
          </p:nvSpPr>
          <p:spPr>
            <a:xfrm>
              <a:off x="5402663" y="4974226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1</a:t>
              </a:r>
              <a:endParaRPr lang="it-IT" sz="2000" b="1" dirty="0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5372573" y="441480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2</a:t>
              </a:r>
              <a:endParaRPr lang="it-IT" sz="2000" b="1" dirty="0"/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5372573" y="3815536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3</a:t>
              </a:r>
              <a:endParaRPr lang="it-IT" sz="2000" b="1" dirty="0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378701" y="321626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4</a:t>
              </a:r>
              <a:endParaRPr lang="it-IT" sz="2000" b="1" dirty="0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376498" y="262644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5</a:t>
              </a:r>
              <a:endParaRPr lang="it-IT" sz="2000" b="1" dirty="0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5395380" y="201772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6</a:t>
              </a:r>
              <a:endParaRPr lang="it-IT" sz="2000" b="1" dirty="0"/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5366794" y="138556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7</a:t>
              </a:r>
              <a:endParaRPr lang="it-IT" sz="2000" b="1" dirty="0"/>
            </a:p>
          </p:txBody>
        </p:sp>
        <p:cxnSp>
          <p:nvCxnSpPr>
            <p:cNvPr id="50" name="Connettore diritto 49"/>
            <p:cNvCxnSpPr/>
            <p:nvPr/>
          </p:nvCxnSpPr>
          <p:spPr>
            <a:xfrm>
              <a:off x="1836556" y="4975308"/>
              <a:ext cx="3403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51"/>
            <p:cNvCxnSpPr/>
            <p:nvPr/>
          </p:nvCxnSpPr>
          <p:spPr>
            <a:xfrm>
              <a:off x="2965617" y="4434657"/>
              <a:ext cx="3403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/>
            <p:cNvCxnSpPr/>
            <p:nvPr/>
          </p:nvCxnSpPr>
          <p:spPr>
            <a:xfrm>
              <a:off x="4140117" y="4207862"/>
              <a:ext cx="34036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sellaDiTesto 53"/>
            <p:cNvSpPr txBox="1"/>
            <p:nvPr/>
          </p:nvSpPr>
          <p:spPr>
            <a:xfrm rot="16200000">
              <a:off x="3853789" y="3943906"/>
              <a:ext cx="3886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Ecoefficienza</a:t>
              </a:r>
              <a:r>
                <a:rPr lang="it-IT" b="1" dirty="0" smtClean="0"/>
                <a:t>: kg risone kg</a:t>
              </a:r>
              <a:r>
                <a:rPr lang="it-IT" b="1" baseline="30000" dirty="0" smtClean="0"/>
                <a:t>-1</a:t>
              </a:r>
              <a:r>
                <a:rPr lang="it-IT" b="1" dirty="0" smtClean="0"/>
                <a:t>  CO</a:t>
              </a:r>
              <a:r>
                <a:rPr lang="it-IT" b="1" baseline="-25000" dirty="0" smtClean="0"/>
                <a:t>2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equiv</a:t>
              </a:r>
              <a:r>
                <a:rPr lang="it-IT" b="1" dirty="0" smtClean="0"/>
                <a:t>.</a:t>
              </a:r>
              <a:endParaRPr lang="it-IT" b="1" dirty="0"/>
            </a:p>
          </p:txBody>
        </p:sp>
        <p:sp>
          <p:nvSpPr>
            <p:cNvPr id="55" name="CasellaDiTesto 54"/>
            <p:cNvSpPr txBox="1"/>
            <p:nvPr/>
          </p:nvSpPr>
          <p:spPr>
            <a:xfrm rot="16200000">
              <a:off x="-502678" y="3261831"/>
              <a:ext cx="2414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GWP : t CO</a:t>
              </a:r>
              <a:r>
                <a:rPr lang="it-IT" b="1" baseline="-25000" dirty="0" smtClean="0"/>
                <a:t>2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equiv</a:t>
              </a:r>
              <a:r>
                <a:rPr lang="it-IT" b="1" dirty="0" smtClean="0"/>
                <a:t>. ha </a:t>
              </a:r>
              <a:r>
                <a:rPr lang="it-IT" b="1" baseline="30000" dirty="0" smtClean="0"/>
                <a:t>-1</a:t>
              </a:r>
              <a:endParaRPr lang="it-IT" b="1" dirty="0"/>
            </a:p>
          </p:txBody>
        </p:sp>
        <p:grpSp>
          <p:nvGrpSpPr>
            <p:cNvPr id="63" name="Gruppo 62"/>
            <p:cNvGrpSpPr/>
            <p:nvPr/>
          </p:nvGrpSpPr>
          <p:grpSpPr>
            <a:xfrm>
              <a:off x="2613166" y="1465653"/>
              <a:ext cx="2551961" cy="1028104"/>
              <a:chOff x="6195836" y="1849289"/>
              <a:chExt cx="2551961" cy="1028104"/>
            </a:xfrm>
          </p:grpSpPr>
          <p:sp>
            <p:nvSpPr>
              <p:cNvPr id="56" name="Rettangolo 55"/>
              <p:cNvSpPr/>
              <p:nvPr/>
            </p:nvSpPr>
            <p:spPr>
              <a:xfrm>
                <a:off x="6223212" y="2294641"/>
                <a:ext cx="680720" cy="169276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6195836" y="1967695"/>
                <a:ext cx="680720" cy="16927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8" name="Connettore diritto 57"/>
              <p:cNvCxnSpPr/>
              <p:nvPr/>
            </p:nvCxnSpPr>
            <p:spPr>
              <a:xfrm>
                <a:off x="6399756" y="2744668"/>
                <a:ext cx="340360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asellaDiTesto 59"/>
              <p:cNvSpPr txBox="1"/>
              <p:nvPr/>
            </p:nvSpPr>
            <p:spPr>
              <a:xfrm>
                <a:off x="7004305" y="1849289"/>
                <a:ext cx="1586396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CH4 (GWP 28) </a:t>
                </a:r>
                <a:endParaRPr lang="it-IT" b="1" dirty="0"/>
              </a:p>
            </p:txBody>
          </p:sp>
          <p:sp>
            <p:nvSpPr>
              <p:cNvPr id="61" name="CasellaDiTesto 60"/>
              <p:cNvSpPr txBox="1"/>
              <p:nvPr/>
            </p:nvSpPr>
            <p:spPr>
              <a:xfrm>
                <a:off x="7004306" y="2189028"/>
                <a:ext cx="17434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N2O (GWP 265) </a:t>
                </a:r>
                <a:endParaRPr lang="it-IT" b="1" dirty="0"/>
              </a:p>
            </p:txBody>
          </p:sp>
          <p:sp>
            <p:nvSpPr>
              <p:cNvPr id="62" name="CasellaDiTesto 61"/>
              <p:cNvSpPr txBox="1"/>
              <p:nvPr/>
            </p:nvSpPr>
            <p:spPr>
              <a:xfrm>
                <a:off x="6982872" y="2508059"/>
                <a:ext cx="1476110" cy="36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/>
                  <a:t>Ecoefficienza</a:t>
                </a:r>
                <a:r>
                  <a:rPr lang="it-IT" b="1" dirty="0" smtClean="0"/>
                  <a:t> </a:t>
                </a:r>
                <a:endParaRPr lang="it-IT" b="1" dirty="0"/>
              </a:p>
            </p:txBody>
          </p:sp>
        </p:grpSp>
        <p:sp>
          <p:nvSpPr>
            <p:cNvPr id="66" name="CasellaDiTesto 65"/>
            <p:cNvSpPr txBox="1"/>
            <p:nvPr/>
          </p:nvSpPr>
          <p:spPr>
            <a:xfrm>
              <a:off x="1230563" y="5540753"/>
              <a:ext cx="1041854" cy="844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S. acqua</a:t>
              </a:r>
            </a:p>
            <a:p>
              <a:r>
                <a:rPr lang="it-IT" b="1" dirty="0" smtClean="0"/>
                <a:t>.</a:t>
              </a:r>
              <a:endParaRPr lang="it-IT" b="1" dirty="0"/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2521890" y="5536993"/>
              <a:ext cx="1597054" cy="482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Sem. asciutta</a:t>
              </a: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4013668" y="5553611"/>
              <a:ext cx="765124" cy="41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AWD</a:t>
              </a:r>
            </a:p>
          </p:txBody>
        </p:sp>
      </p:grpSp>
      <p:sp>
        <p:nvSpPr>
          <p:cNvPr id="72" name="CasellaDiTesto 17"/>
          <p:cNvSpPr txBox="1">
            <a:spLocks noChangeArrowheads="1"/>
          </p:cNvSpPr>
          <p:nvPr/>
        </p:nvSpPr>
        <p:spPr bwMode="auto">
          <a:xfrm>
            <a:off x="881257" y="6474680"/>
            <a:ext cx="9044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 eaLnBrk="0" hangingPunct="0">
              <a:spcBef>
                <a:spcPts val="700"/>
              </a:spcBef>
              <a:defRPr sz="28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 eaLnBrk="0" hangingPunct="0">
              <a:spcBef>
                <a:spcPts val="600"/>
              </a:spcBef>
              <a:defRPr sz="24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Bertora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et al. 2018.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Agriculture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,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Ecosystems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and Environment 265, 29  -  Zoli  et al, 2021. Science of he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total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environment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799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Said-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Pullicino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et al. 2021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Geoderma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385 114894  -  </a:t>
            </a:r>
            <a:r>
              <a:rPr lang="it-IT" altLang="it-IT" sz="1000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Miniotti</a:t>
            </a:r>
            <a:r>
              <a:rPr lang="it-IT" altLang="it-IT" sz="1000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et al., 2016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.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Agriculture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, </a:t>
            </a:r>
            <a:r>
              <a:rPr lang="it-IT" altLang="it-IT" sz="1000" i="1" dirty="0" err="1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Ecosystems</a:t>
            </a:r>
            <a:r>
              <a:rPr lang="it-IT" altLang="it-IT" sz="1000" i="1" dirty="0">
                <a:solidFill>
                  <a:srgbClr val="000000"/>
                </a:solidFill>
                <a:latin typeface="Century Gothic" panose="020B0502020202020204" pitchFamily="34" charset="0"/>
                <a:sym typeface="Gill Sans" charset="0"/>
              </a:rPr>
              <a:t> and Environment 222, 235-248</a:t>
            </a:r>
          </a:p>
        </p:txBody>
      </p:sp>
      <p:cxnSp>
        <p:nvCxnSpPr>
          <p:cNvPr id="73" name="Connettore diritto 72"/>
          <p:cNvCxnSpPr/>
          <p:nvPr/>
        </p:nvCxnSpPr>
        <p:spPr>
          <a:xfrm>
            <a:off x="1795593" y="6488875"/>
            <a:ext cx="82749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uppo 138"/>
          <p:cNvGrpSpPr/>
          <p:nvPr/>
        </p:nvGrpSpPr>
        <p:grpSpPr>
          <a:xfrm>
            <a:off x="6706755" y="2834300"/>
            <a:ext cx="5063128" cy="3491604"/>
            <a:chOff x="7391847" y="2178959"/>
            <a:chExt cx="5063128" cy="3491604"/>
          </a:xfrm>
        </p:grpSpPr>
        <p:grpSp>
          <p:nvGrpSpPr>
            <p:cNvPr id="77" name="Gruppo 76"/>
            <p:cNvGrpSpPr/>
            <p:nvPr/>
          </p:nvGrpSpPr>
          <p:grpSpPr>
            <a:xfrm>
              <a:off x="7745362" y="2178959"/>
              <a:ext cx="4709613" cy="3491604"/>
              <a:chOff x="1325721" y="1924055"/>
              <a:chExt cx="4065152" cy="2951775"/>
            </a:xfrm>
          </p:grpSpPr>
          <p:sp>
            <p:nvSpPr>
              <p:cNvPr id="78" name="CasellaDiTesto 77"/>
              <p:cNvSpPr txBox="1"/>
              <p:nvPr/>
            </p:nvSpPr>
            <p:spPr>
              <a:xfrm>
                <a:off x="1825463" y="4329426"/>
                <a:ext cx="1192966" cy="546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Lavorazione primaverile</a:t>
                </a:r>
              </a:p>
            </p:txBody>
          </p:sp>
          <p:sp>
            <p:nvSpPr>
              <p:cNvPr id="79" name="CasellaDiTesto 78"/>
              <p:cNvSpPr txBox="1"/>
              <p:nvPr/>
            </p:nvSpPr>
            <p:spPr>
              <a:xfrm>
                <a:off x="4064806" y="4329427"/>
                <a:ext cx="1192966" cy="546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Rimozione paglie</a:t>
                </a:r>
              </a:p>
            </p:txBody>
          </p:sp>
          <p:grpSp>
            <p:nvGrpSpPr>
              <p:cNvPr id="80" name="Gruppo 79"/>
              <p:cNvGrpSpPr/>
              <p:nvPr/>
            </p:nvGrpSpPr>
            <p:grpSpPr>
              <a:xfrm>
                <a:off x="1325721" y="1924055"/>
                <a:ext cx="4065152" cy="2370876"/>
                <a:chOff x="1985492" y="1956450"/>
                <a:chExt cx="4065152" cy="2370876"/>
              </a:xfrm>
            </p:grpSpPr>
            <p:grpSp>
              <p:nvGrpSpPr>
                <p:cNvPr id="83" name="Gruppo 82"/>
                <p:cNvGrpSpPr/>
                <p:nvPr/>
              </p:nvGrpSpPr>
              <p:grpSpPr>
                <a:xfrm>
                  <a:off x="1985492" y="1956450"/>
                  <a:ext cx="3700271" cy="2370876"/>
                  <a:chOff x="343126" y="2217282"/>
                  <a:chExt cx="3700271" cy="2370876"/>
                </a:xfrm>
              </p:grpSpPr>
              <p:pic>
                <p:nvPicPr>
                  <p:cNvPr id="85" name="Picture 9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861" t="9069" r="6511" b="31821"/>
                  <a:stretch/>
                </p:blipFill>
                <p:spPr>
                  <a:xfrm>
                    <a:off x="892284" y="2533216"/>
                    <a:ext cx="3039674" cy="2054942"/>
                  </a:xfrm>
                  <a:prstGeom prst="rect">
                    <a:avLst/>
                  </a:prstGeom>
                </p:spPr>
              </p:pic>
              <p:cxnSp>
                <p:nvCxnSpPr>
                  <p:cNvPr id="86" name="Connettore diritto 85"/>
                  <p:cNvCxnSpPr/>
                  <p:nvPr/>
                </p:nvCxnSpPr>
                <p:spPr>
                  <a:xfrm>
                    <a:off x="939073" y="2217282"/>
                    <a:ext cx="0" cy="23334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nettore diritto 86"/>
                  <p:cNvCxnSpPr/>
                  <p:nvPr/>
                </p:nvCxnSpPr>
                <p:spPr>
                  <a:xfrm>
                    <a:off x="921879" y="4542716"/>
                    <a:ext cx="312151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nettore diritto 88"/>
                  <p:cNvCxnSpPr/>
                  <p:nvPr/>
                </p:nvCxnSpPr>
                <p:spPr>
                  <a:xfrm>
                    <a:off x="843189" y="3179417"/>
                    <a:ext cx="9588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nettore diritto 90"/>
                  <p:cNvCxnSpPr/>
                  <p:nvPr/>
                </p:nvCxnSpPr>
                <p:spPr>
                  <a:xfrm>
                    <a:off x="848532" y="3863958"/>
                    <a:ext cx="9588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ttore diritto 93"/>
                  <p:cNvCxnSpPr/>
                  <p:nvPr/>
                </p:nvCxnSpPr>
                <p:spPr>
                  <a:xfrm>
                    <a:off x="850917" y="2499103"/>
                    <a:ext cx="9588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CasellaDiTesto 95"/>
                  <p:cNvSpPr txBox="1"/>
                  <p:nvPr/>
                </p:nvSpPr>
                <p:spPr>
                  <a:xfrm>
                    <a:off x="351916" y="3703465"/>
                    <a:ext cx="495623" cy="3382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000" b="1" dirty="0"/>
                      <a:t>200</a:t>
                    </a:r>
                  </a:p>
                </p:txBody>
              </p:sp>
              <p:sp>
                <p:nvSpPr>
                  <p:cNvPr id="98" name="CasellaDiTesto 97"/>
                  <p:cNvSpPr txBox="1"/>
                  <p:nvPr/>
                </p:nvSpPr>
                <p:spPr>
                  <a:xfrm>
                    <a:off x="343126" y="3036698"/>
                    <a:ext cx="495623" cy="3382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000" b="1" dirty="0"/>
                      <a:t>400</a:t>
                    </a:r>
                  </a:p>
                </p:txBody>
              </p:sp>
              <p:sp>
                <p:nvSpPr>
                  <p:cNvPr id="100" name="CasellaDiTesto 99"/>
                  <p:cNvSpPr txBox="1"/>
                  <p:nvPr/>
                </p:nvSpPr>
                <p:spPr>
                  <a:xfrm>
                    <a:off x="343126" y="2301921"/>
                    <a:ext cx="495623" cy="3382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000" b="1" dirty="0"/>
                      <a:t>600</a:t>
                    </a:r>
                  </a:p>
                </p:txBody>
              </p:sp>
              <p:sp>
                <p:nvSpPr>
                  <p:cNvPr id="101" name="CasellaDiTesto 100"/>
                  <p:cNvSpPr txBox="1"/>
                  <p:nvPr/>
                </p:nvSpPr>
                <p:spPr>
                  <a:xfrm>
                    <a:off x="2199406" y="3252910"/>
                    <a:ext cx="613233" cy="33825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000" b="1" dirty="0"/>
                      <a:t>-48%</a:t>
                    </a:r>
                  </a:p>
                </p:txBody>
              </p:sp>
              <p:sp>
                <p:nvSpPr>
                  <p:cNvPr id="102" name="CasellaDiTesto 101"/>
                  <p:cNvSpPr txBox="1"/>
                  <p:nvPr/>
                </p:nvSpPr>
                <p:spPr>
                  <a:xfrm>
                    <a:off x="3081834" y="3221998"/>
                    <a:ext cx="613233" cy="33825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000" b="1" dirty="0"/>
                      <a:t>-46%</a:t>
                    </a:r>
                  </a:p>
                </p:txBody>
              </p:sp>
            </p:grpSp>
            <p:sp>
              <p:nvSpPr>
                <p:cNvPr id="82" name="Text Box 5">
                  <a:extLst>
                    <a:ext uri="{FF2B5EF4-FFF2-40B4-BE49-F238E27FC236}">
                      <a16:creationId xmlns="" xmlns:a16="http://schemas.microsoft.com/office/drawing/2014/main" id="{0404B384-CED4-3646-AEBB-F23F0365F8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21754" y="2011672"/>
                  <a:ext cx="2128890" cy="7078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algn="l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algn="l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algn="l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algn="l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algn="l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GB" sz="2000" b="1" dirty="0" err="1">
                      <a:latin typeface="+mn-lt"/>
                    </a:rPr>
                    <a:t>Gestione</a:t>
                  </a:r>
                  <a:r>
                    <a:rPr lang="en-GB" sz="2000" b="1" dirty="0">
                      <a:latin typeface="+mn-lt"/>
                    </a:rPr>
                    <a:t> </a:t>
                  </a:r>
                  <a:r>
                    <a:rPr lang="en-GB" sz="2000" b="1" dirty="0" err="1">
                      <a:latin typeface="+mn-lt"/>
                    </a:rPr>
                    <a:t>residui</a:t>
                  </a:r>
                  <a:r>
                    <a:rPr lang="en-GB" sz="2000" b="1" dirty="0">
                      <a:latin typeface="+mn-lt"/>
                    </a:rPr>
                    <a:t> </a:t>
                  </a:r>
                  <a:r>
                    <a:rPr lang="en-GB" sz="2000" b="1" dirty="0" err="1">
                      <a:latin typeface="+mn-lt"/>
                    </a:rPr>
                    <a:t>colturali</a:t>
                  </a:r>
                  <a:endParaRPr lang="en-GB" sz="2000" b="1" dirty="0">
                    <a:latin typeface="+mn-lt"/>
                  </a:endParaRPr>
                </a:p>
              </p:txBody>
            </p:sp>
          </p:grpSp>
          <p:sp>
            <p:nvSpPr>
              <p:cNvPr id="81" name="CasellaDiTesto 80"/>
              <p:cNvSpPr txBox="1"/>
              <p:nvPr/>
            </p:nvSpPr>
            <p:spPr>
              <a:xfrm>
                <a:off x="2904565" y="4323900"/>
                <a:ext cx="1192966" cy="546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Lavorazione autunnale</a:t>
                </a:r>
              </a:p>
            </p:txBody>
          </p:sp>
        </p:grpSp>
        <p:sp>
          <p:nvSpPr>
            <p:cNvPr id="138" name="CasellaDiTesto 137"/>
            <p:cNvSpPr txBox="1"/>
            <p:nvPr/>
          </p:nvSpPr>
          <p:spPr>
            <a:xfrm rot="16200000">
              <a:off x="6619241" y="3099851"/>
              <a:ext cx="1917513" cy="372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Kg CH4 ha</a:t>
              </a:r>
              <a:r>
                <a:rPr lang="it-IT" b="1" baseline="30000" dirty="0" smtClean="0"/>
                <a:t>-1 </a:t>
              </a:r>
              <a:r>
                <a:rPr lang="it-IT" b="1" dirty="0" smtClean="0"/>
                <a:t>anno</a:t>
              </a:r>
              <a:r>
                <a:rPr lang="it-IT" b="1" baseline="30000" dirty="0" smtClean="0"/>
                <a:t>-1</a:t>
              </a:r>
              <a:endParaRPr lang="it-IT" b="1" dirty="0"/>
            </a:p>
          </p:txBody>
        </p:sp>
      </p:grpSp>
      <p:sp>
        <p:nvSpPr>
          <p:cNvPr id="140" name="CasellaDiTesto 139"/>
          <p:cNvSpPr txBox="1"/>
          <p:nvPr/>
        </p:nvSpPr>
        <p:spPr>
          <a:xfrm>
            <a:off x="7831712" y="1590970"/>
            <a:ext cx="467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GHG da degradazione sostanza organica </a:t>
            </a:r>
            <a:r>
              <a:rPr lang="it-IT" sz="2200" b="1" dirty="0" smtClean="0"/>
              <a:t>(residui colturali)</a:t>
            </a:r>
            <a:endParaRPr lang="it-IT" sz="2200" b="1" dirty="0"/>
          </a:p>
        </p:txBody>
      </p:sp>
      <p:grpSp>
        <p:nvGrpSpPr>
          <p:cNvPr id="141" name="Gruppo 140"/>
          <p:cNvGrpSpPr/>
          <p:nvPr/>
        </p:nvGrpSpPr>
        <p:grpSpPr>
          <a:xfrm>
            <a:off x="1038469" y="1137123"/>
            <a:ext cx="6001740" cy="1478525"/>
            <a:chOff x="1140106" y="1863032"/>
            <a:chExt cx="5068368" cy="2024905"/>
          </a:xfrm>
        </p:grpSpPr>
        <p:pic>
          <p:nvPicPr>
            <p:cNvPr id="142" name="Immagine 141">
              <a:extLst>
                <a:ext uri="{FF2B5EF4-FFF2-40B4-BE49-F238E27FC236}">
                  <a16:creationId xmlns="" xmlns:a16="http://schemas.microsoft.com/office/drawing/2014/main" id="{637BA293-D243-4101-9F29-3A2C00F1D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154" t="32997" r="1252" b="33891"/>
            <a:stretch/>
          </p:blipFill>
          <p:spPr>
            <a:xfrm>
              <a:off x="1140106" y="2664927"/>
              <a:ext cx="5068368" cy="1223010"/>
            </a:xfrm>
            <a:prstGeom prst="rect">
              <a:avLst/>
            </a:prstGeom>
          </p:spPr>
        </p:pic>
        <p:sp>
          <p:nvSpPr>
            <p:cNvPr id="143" name="Freccia a destra 142"/>
            <p:cNvSpPr/>
            <p:nvPr/>
          </p:nvSpPr>
          <p:spPr>
            <a:xfrm rot="16200000">
              <a:off x="2247289" y="2262137"/>
              <a:ext cx="296673" cy="372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44" name="Freccia a destra 143"/>
            <p:cNvSpPr/>
            <p:nvPr/>
          </p:nvSpPr>
          <p:spPr>
            <a:xfrm rot="16200000">
              <a:off x="3330198" y="2269634"/>
              <a:ext cx="296673" cy="372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Freccia a destra 144"/>
            <p:cNvSpPr/>
            <p:nvPr/>
          </p:nvSpPr>
          <p:spPr>
            <a:xfrm rot="16200000">
              <a:off x="4859493" y="2350615"/>
              <a:ext cx="318184" cy="3209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Rettangolo 145"/>
            <p:cNvSpPr/>
            <p:nvPr/>
          </p:nvSpPr>
          <p:spPr>
            <a:xfrm>
              <a:off x="2699752" y="1880796"/>
              <a:ext cx="517388" cy="5071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CH4</a:t>
              </a:r>
              <a:endParaRPr lang="it-IT" sz="2000" dirty="0"/>
            </a:p>
          </p:txBody>
        </p:sp>
        <p:sp>
          <p:nvSpPr>
            <p:cNvPr id="147" name="Rettangolo 146"/>
            <p:cNvSpPr/>
            <p:nvPr/>
          </p:nvSpPr>
          <p:spPr>
            <a:xfrm>
              <a:off x="4482280" y="1863032"/>
              <a:ext cx="1076252" cy="5071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>
                  <a:solidFill>
                    <a:srgbClr val="0070C0"/>
                  </a:solidFill>
                </a:rPr>
                <a:t>CO2, N2O </a:t>
              </a:r>
              <a:endParaRPr lang="it-IT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1" name="Titolo 2"/>
          <p:cNvSpPr txBox="1">
            <a:spLocks/>
          </p:cNvSpPr>
          <p:nvPr/>
        </p:nvSpPr>
        <p:spPr>
          <a:xfrm>
            <a:off x="4355016" y="565301"/>
            <a:ext cx="4342080" cy="43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 smtClean="0">
                <a:latin typeface="+mn-lt"/>
              </a:rPr>
              <a:t>Emissione</a:t>
            </a:r>
            <a:r>
              <a:rPr lang="en-GB" sz="2800" b="1" dirty="0" smtClean="0">
                <a:latin typeface="+mn-lt"/>
              </a:rPr>
              <a:t> gas </a:t>
            </a:r>
            <a:r>
              <a:rPr lang="en-GB" sz="2800" b="1" dirty="0" err="1" smtClean="0">
                <a:latin typeface="+mn-lt"/>
              </a:rPr>
              <a:t>serra</a:t>
            </a:r>
            <a:r>
              <a:rPr lang="en-GB" sz="2800" b="1" dirty="0" smtClean="0">
                <a:latin typeface="+mn-lt"/>
              </a:rPr>
              <a:t> (GHG)</a:t>
            </a:r>
            <a:endParaRPr lang="en-GB" sz="2800" b="1" dirty="0">
              <a:latin typeface="+mn-lt"/>
            </a:endParaRPr>
          </a:p>
        </p:txBody>
      </p:sp>
      <p:sp>
        <p:nvSpPr>
          <p:cNvPr id="152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87" y="-8826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11658601" y="6458675"/>
            <a:ext cx="47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13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3863114" y="1457915"/>
            <a:ext cx="3568985" cy="4397074"/>
            <a:chOff x="3873" y="1103339"/>
            <a:chExt cx="3601049" cy="534239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" y="1103339"/>
              <a:ext cx="2828285" cy="500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233043" y="4654297"/>
              <a:ext cx="1079945" cy="1791436"/>
            </a:xfrm>
            <a:prstGeom prst="rect">
              <a:avLst/>
            </a:prstGeom>
            <a:solidFill>
              <a:srgbClr val="969696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33043" y="4368850"/>
              <a:ext cx="1114073" cy="285447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37816" y="4590337"/>
              <a:ext cx="398555" cy="37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>
                  <a:solidFill>
                    <a:srgbClr val="FF0000"/>
                  </a:solidFill>
                </a:rPr>
                <a:t>As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49695" y="5277285"/>
              <a:ext cx="397111" cy="372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>
                  <a:solidFill>
                    <a:srgbClr val="FF0000"/>
                  </a:solidFill>
                </a:rPr>
                <a:t>As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274629" y="5546530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rgbClr val="FF0000"/>
                  </a:solidFill>
                </a:rPr>
                <a:t>Cd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675580" y="4862762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rgbClr val="FF0000"/>
                  </a:solidFill>
                </a:rPr>
                <a:t>Cd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3" name="Freccia circolare a destra 12"/>
            <p:cNvSpPr/>
            <p:nvPr/>
          </p:nvSpPr>
          <p:spPr>
            <a:xfrm rot="2095588" flipH="1" flipV="1">
              <a:off x="1897953" y="1770675"/>
              <a:ext cx="361089" cy="1434514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Immagine correlat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15713">
              <a:off x="2569894" y="1144942"/>
              <a:ext cx="778699" cy="129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po 14"/>
            <p:cNvGrpSpPr/>
            <p:nvPr/>
          </p:nvGrpSpPr>
          <p:grpSpPr>
            <a:xfrm rot="807305">
              <a:off x="1997371" y="1637909"/>
              <a:ext cx="614522" cy="998358"/>
              <a:chOff x="2827407" y="1110287"/>
              <a:chExt cx="614522" cy="998358"/>
            </a:xfrm>
          </p:grpSpPr>
          <p:sp>
            <p:nvSpPr>
              <p:cNvPr id="24" name="Ovale 23"/>
              <p:cNvSpPr/>
              <p:nvPr/>
            </p:nvSpPr>
            <p:spPr>
              <a:xfrm>
                <a:off x="2827407" y="1110287"/>
                <a:ext cx="457200" cy="457200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rapezio 24"/>
              <p:cNvSpPr/>
              <p:nvPr/>
            </p:nvSpPr>
            <p:spPr>
              <a:xfrm rot="19582856">
                <a:off x="3301531" y="1515581"/>
                <a:ext cx="140398" cy="593064"/>
              </a:xfrm>
              <a:prstGeom prst="trapezoid">
                <a:avLst>
                  <a:gd name="adj" fmla="val 3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riangolo rettangolo 15"/>
            <p:cNvSpPr/>
            <p:nvPr/>
          </p:nvSpPr>
          <p:spPr>
            <a:xfrm flipH="1">
              <a:off x="1378601" y="4329538"/>
              <a:ext cx="268910" cy="33092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iangolo rettangolo 16"/>
            <p:cNvSpPr/>
            <p:nvPr/>
          </p:nvSpPr>
          <p:spPr>
            <a:xfrm flipH="1">
              <a:off x="1633917" y="4329538"/>
              <a:ext cx="268910" cy="33092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olo rettangolo 17"/>
            <p:cNvSpPr/>
            <p:nvPr/>
          </p:nvSpPr>
          <p:spPr>
            <a:xfrm flipH="1">
              <a:off x="1893070" y="4329538"/>
              <a:ext cx="268910" cy="33092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olo rettangolo 18"/>
            <p:cNvSpPr/>
            <p:nvPr/>
          </p:nvSpPr>
          <p:spPr>
            <a:xfrm flipH="1">
              <a:off x="2110238" y="4325822"/>
              <a:ext cx="268910" cy="33092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ccia circolare a destra 19"/>
            <p:cNvSpPr/>
            <p:nvPr/>
          </p:nvSpPr>
          <p:spPr>
            <a:xfrm flipH="1" flipV="1">
              <a:off x="1513056" y="2998246"/>
              <a:ext cx="576064" cy="211741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1306442" y="4649069"/>
              <a:ext cx="1066858" cy="1794921"/>
            </a:xfrm>
            <a:prstGeom prst="rect">
              <a:avLst/>
            </a:prstGeom>
            <a:solidFill>
              <a:srgbClr val="CC6600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914826" y="6022170"/>
              <a:ext cx="715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redox</a:t>
              </a:r>
              <a:endParaRPr lang="en-US" dirty="0"/>
            </a:p>
          </p:txBody>
        </p:sp>
        <p:sp>
          <p:nvSpPr>
            <p:cNvPr id="23" name="Freccia circolare a destra 22"/>
            <p:cNvSpPr/>
            <p:nvPr/>
          </p:nvSpPr>
          <p:spPr>
            <a:xfrm flipV="1">
              <a:off x="564017" y="2998246"/>
              <a:ext cx="576064" cy="211741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1306534" y="1230494"/>
            <a:ext cx="17954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S</a:t>
            </a:r>
            <a:r>
              <a:rPr lang="it-IT" sz="2200" b="1" dirty="0" smtClean="0"/>
              <a:t>ommersione</a:t>
            </a:r>
            <a:endParaRPr lang="it-IT" sz="22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1150368" y="1566423"/>
            <a:ext cx="1975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&gt;</a:t>
            </a:r>
            <a:r>
              <a:rPr lang="it-IT" dirty="0" smtClean="0"/>
              <a:t> assorbimento </a:t>
            </a:r>
            <a:r>
              <a:rPr lang="it-IT" dirty="0" err="1" smtClean="0"/>
              <a:t>As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138351" y="1967814"/>
            <a:ext cx="1998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&lt;</a:t>
            </a:r>
            <a:r>
              <a:rPr lang="it-IT" dirty="0" smtClean="0"/>
              <a:t> assorbimento </a:t>
            </a:r>
            <a:r>
              <a:rPr lang="it-IT" dirty="0" err="1" smtClean="0"/>
              <a:t>Cd</a:t>
            </a:r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1575168" y="2597508"/>
            <a:ext cx="113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Asciutta</a:t>
            </a:r>
            <a:endParaRPr lang="it-IT" sz="2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1189575" y="2916436"/>
            <a:ext cx="1975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&lt;</a:t>
            </a:r>
            <a:r>
              <a:rPr lang="it-IT" dirty="0" smtClean="0"/>
              <a:t> assorbimento </a:t>
            </a:r>
            <a:r>
              <a:rPr lang="it-IT" dirty="0" err="1" smtClean="0"/>
              <a:t>As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1205193" y="3373806"/>
            <a:ext cx="1998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&gt;</a:t>
            </a:r>
            <a:r>
              <a:rPr lang="it-IT" dirty="0" smtClean="0"/>
              <a:t> assorbimento </a:t>
            </a:r>
            <a:r>
              <a:rPr lang="it-IT" dirty="0" err="1" smtClean="0"/>
              <a:t>Cd</a:t>
            </a:r>
            <a:endParaRPr lang="it-IT" dirty="0"/>
          </a:p>
        </p:txBody>
      </p:sp>
      <p:sp>
        <p:nvSpPr>
          <p:cNvPr id="36" name="Rettangolo 35"/>
          <p:cNvSpPr/>
          <p:nvPr/>
        </p:nvSpPr>
        <p:spPr>
          <a:xfrm>
            <a:off x="190500" y="4053073"/>
            <a:ext cx="3750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Significativa riduzione </a:t>
            </a:r>
            <a:r>
              <a:rPr lang="it-IT" b="1" dirty="0" err="1" smtClean="0"/>
              <a:t>As</a:t>
            </a:r>
            <a:r>
              <a:rPr lang="it-IT" b="1" dirty="0" smtClean="0"/>
              <a:t> con asciutta ad inizio levata  del riso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7534377" y="1893855"/>
            <a:ext cx="4206762" cy="17697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900" b="1" dirty="0" smtClean="0"/>
              <a:t>                           Arsenico  </a:t>
            </a:r>
            <a:endParaRPr lang="it-IT" sz="1900" b="1" dirty="0"/>
          </a:p>
          <a:p>
            <a:r>
              <a:rPr lang="it-IT" b="1" dirty="0">
                <a:solidFill>
                  <a:srgbClr val="C00000"/>
                </a:solidFill>
              </a:rPr>
              <a:t>Limiti UE</a:t>
            </a:r>
            <a:r>
              <a:rPr lang="it-IT" b="1" i="1" dirty="0">
                <a:solidFill>
                  <a:srgbClr val="C00000"/>
                </a:solidFill>
              </a:rPr>
              <a:t>:  </a:t>
            </a:r>
            <a:r>
              <a:rPr lang="it-IT" b="1" dirty="0">
                <a:solidFill>
                  <a:srgbClr val="C00000"/>
                </a:solidFill>
              </a:rPr>
              <a:t>riso bianco &lt; </a:t>
            </a:r>
            <a:r>
              <a:rPr lang="it-IT" b="1" dirty="0" smtClean="0">
                <a:solidFill>
                  <a:srgbClr val="C00000"/>
                </a:solidFill>
              </a:rPr>
              <a:t>150 </a:t>
            </a:r>
            <a:r>
              <a:rPr lang="it-IT" dirty="0">
                <a:solidFill>
                  <a:srgbClr val="C00000"/>
                </a:solidFill>
              </a:rPr>
              <a:t>µg kg</a:t>
            </a:r>
            <a:r>
              <a:rPr lang="it-IT" baseline="30000" dirty="0">
                <a:solidFill>
                  <a:srgbClr val="C00000"/>
                </a:solidFill>
              </a:rPr>
              <a:t>-1</a:t>
            </a:r>
          </a:p>
          <a:p>
            <a:r>
              <a:rPr lang="it-IT" b="1" dirty="0">
                <a:solidFill>
                  <a:srgbClr val="C00000"/>
                </a:solidFill>
              </a:rPr>
              <a:t>                   riso baby-</a:t>
            </a:r>
            <a:r>
              <a:rPr lang="it-IT" b="1" dirty="0" err="1">
                <a:solidFill>
                  <a:srgbClr val="C00000"/>
                </a:solidFill>
              </a:rPr>
              <a:t>food</a:t>
            </a:r>
            <a:r>
              <a:rPr lang="it-IT" b="1" dirty="0">
                <a:solidFill>
                  <a:srgbClr val="C00000"/>
                </a:solidFill>
              </a:rPr>
              <a:t> &lt; 100 </a:t>
            </a:r>
            <a:r>
              <a:rPr lang="it-IT" dirty="0">
                <a:solidFill>
                  <a:srgbClr val="C00000"/>
                </a:solidFill>
              </a:rPr>
              <a:t>µg kg</a:t>
            </a:r>
            <a:r>
              <a:rPr lang="it-IT" baseline="30000" dirty="0">
                <a:solidFill>
                  <a:srgbClr val="C00000"/>
                </a:solidFill>
              </a:rPr>
              <a:t>-1</a:t>
            </a:r>
            <a:r>
              <a:rPr lang="it-IT" b="1" baseline="30000" dirty="0">
                <a:solidFill>
                  <a:srgbClr val="C00000"/>
                </a:solidFill>
              </a:rPr>
              <a:t> </a:t>
            </a:r>
          </a:p>
          <a:p>
            <a:r>
              <a:rPr lang="it-IT" i="1" dirty="0"/>
              <a:t>100% &lt; 200 </a:t>
            </a:r>
            <a:r>
              <a:rPr lang="it-IT" dirty="0"/>
              <a:t>µg kg</a:t>
            </a:r>
            <a:r>
              <a:rPr lang="it-IT" baseline="30000" dirty="0"/>
              <a:t>-1</a:t>
            </a:r>
            <a:r>
              <a:rPr lang="it-IT" i="1" dirty="0"/>
              <a:t>(media </a:t>
            </a:r>
            <a:r>
              <a:rPr lang="it-IT" b="1" dirty="0"/>
              <a:t>102</a:t>
            </a:r>
            <a:r>
              <a:rPr lang="it-IT" dirty="0"/>
              <a:t> </a:t>
            </a:r>
            <a:r>
              <a:rPr lang="it-IT" i="1" dirty="0"/>
              <a:t>[</a:t>
            </a:r>
            <a:r>
              <a:rPr lang="it-IT" i="1" dirty="0" err="1"/>
              <a:t>range</a:t>
            </a:r>
            <a:r>
              <a:rPr lang="it-IT" i="1" dirty="0"/>
              <a:t>:  44-158] </a:t>
            </a:r>
            <a:r>
              <a:rPr lang="it-IT" dirty="0"/>
              <a:t>µg kg</a:t>
            </a:r>
            <a:r>
              <a:rPr lang="it-IT" baseline="30000" dirty="0"/>
              <a:t>-1</a:t>
            </a:r>
            <a:r>
              <a:rPr lang="it-IT" i="1" dirty="0"/>
              <a:t>)</a:t>
            </a:r>
            <a:endParaRPr lang="it-IT" baseline="30000" dirty="0"/>
          </a:p>
          <a:p>
            <a:r>
              <a:rPr lang="it-IT" b="1" baseline="30000" dirty="0">
                <a:solidFill>
                  <a:srgbClr val="C00000"/>
                </a:solidFill>
              </a:rPr>
              <a:t>         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7591737" y="3984435"/>
            <a:ext cx="4126584" cy="1492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900" b="1" dirty="0" smtClean="0"/>
              <a:t>                           Cadmio</a:t>
            </a:r>
            <a:endParaRPr lang="it-IT" sz="1900" b="1" dirty="0"/>
          </a:p>
          <a:p>
            <a:r>
              <a:rPr lang="it-IT" b="1" dirty="0">
                <a:solidFill>
                  <a:srgbClr val="C00000"/>
                </a:solidFill>
              </a:rPr>
              <a:t>Limiti UE</a:t>
            </a:r>
            <a:r>
              <a:rPr lang="it-IT" b="1" i="1" dirty="0">
                <a:solidFill>
                  <a:srgbClr val="C00000"/>
                </a:solidFill>
              </a:rPr>
              <a:t>:  </a:t>
            </a:r>
            <a:r>
              <a:rPr lang="it-IT" b="1" dirty="0">
                <a:solidFill>
                  <a:srgbClr val="C00000"/>
                </a:solidFill>
              </a:rPr>
              <a:t>riso bianco &lt; </a:t>
            </a:r>
            <a:r>
              <a:rPr lang="it-IT" b="1" dirty="0" smtClean="0">
                <a:solidFill>
                  <a:srgbClr val="C00000"/>
                </a:solidFill>
              </a:rPr>
              <a:t>150 </a:t>
            </a:r>
            <a:r>
              <a:rPr lang="it-IT" dirty="0">
                <a:solidFill>
                  <a:srgbClr val="C00000"/>
                </a:solidFill>
              </a:rPr>
              <a:t>µg kg</a:t>
            </a:r>
            <a:r>
              <a:rPr lang="it-IT" baseline="30000" dirty="0">
                <a:solidFill>
                  <a:srgbClr val="C00000"/>
                </a:solidFill>
              </a:rPr>
              <a:t>-1 </a:t>
            </a:r>
          </a:p>
          <a:p>
            <a:r>
              <a:rPr lang="it-IT" b="1" dirty="0">
                <a:solidFill>
                  <a:srgbClr val="C00000"/>
                </a:solidFill>
              </a:rPr>
              <a:t>                   riso baby-</a:t>
            </a:r>
            <a:r>
              <a:rPr lang="it-IT" b="1" dirty="0" err="1">
                <a:solidFill>
                  <a:srgbClr val="C00000"/>
                </a:solidFill>
              </a:rPr>
              <a:t>food</a:t>
            </a:r>
            <a:r>
              <a:rPr lang="it-IT" b="1" dirty="0">
                <a:solidFill>
                  <a:srgbClr val="C00000"/>
                </a:solidFill>
              </a:rPr>
              <a:t> &lt; 40 </a:t>
            </a:r>
            <a:r>
              <a:rPr lang="it-IT" dirty="0">
                <a:solidFill>
                  <a:srgbClr val="C00000"/>
                </a:solidFill>
              </a:rPr>
              <a:t>µg kg</a:t>
            </a:r>
            <a:r>
              <a:rPr lang="it-IT" baseline="30000" dirty="0">
                <a:solidFill>
                  <a:srgbClr val="C00000"/>
                </a:solidFill>
              </a:rPr>
              <a:t>-1</a:t>
            </a:r>
            <a:r>
              <a:rPr lang="it-IT" b="1" baseline="30000" dirty="0">
                <a:solidFill>
                  <a:srgbClr val="C00000"/>
                </a:solidFill>
              </a:rPr>
              <a:t>                  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it-IT" i="1" dirty="0"/>
              <a:t>100% &lt; 200 </a:t>
            </a:r>
            <a:r>
              <a:rPr lang="it-IT" dirty="0"/>
              <a:t>µg kg</a:t>
            </a:r>
            <a:r>
              <a:rPr lang="it-IT" baseline="30000" dirty="0"/>
              <a:t>-1</a:t>
            </a:r>
            <a:r>
              <a:rPr lang="it-IT" i="1" dirty="0"/>
              <a:t> (media </a:t>
            </a:r>
            <a:r>
              <a:rPr lang="it-IT" b="1" dirty="0"/>
              <a:t>80</a:t>
            </a:r>
            <a:r>
              <a:rPr lang="it-IT" dirty="0"/>
              <a:t> </a:t>
            </a:r>
            <a:r>
              <a:rPr lang="it-IT" i="1" dirty="0"/>
              <a:t>[</a:t>
            </a:r>
            <a:r>
              <a:rPr lang="it-IT" i="1" dirty="0" err="1"/>
              <a:t>range</a:t>
            </a:r>
            <a:r>
              <a:rPr lang="it-IT" i="1" dirty="0"/>
              <a:t>:  20-200] </a:t>
            </a:r>
            <a:r>
              <a:rPr lang="it-IT" dirty="0"/>
              <a:t>µg kg</a:t>
            </a:r>
            <a:r>
              <a:rPr lang="it-IT" baseline="30000" dirty="0"/>
              <a:t>-1</a:t>
            </a:r>
            <a:r>
              <a:rPr lang="it-IT" i="1" dirty="0" smtClean="0"/>
              <a:t>)</a:t>
            </a:r>
            <a:endParaRPr lang="it-IT" baseline="30000" dirty="0"/>
          </a:p>
        </p:txBody>
      </p:sp>
      <p:sp>
        <p:nvSpPr>
          <p:cNvPr id="47" name="Rettangolo 46"/>
          <p:cNvSpPr/>
          <p:nvPr/>
        </p:nvSpPr>
        <p:spPr>
          <a:xfrm>
            <a:off x="201442" y="4774057"/>
            <a:ext cx="3750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Sbiancatura (riso bianco 30% in meno rispetto a </a:t>
            </a:r>
            <a:r>
              <a:rPr lang="it-IT" dirty="0" smtClean="0"/>
              <a:t>integrale)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212599" y="5454274"/>
            <a:ext cx="3750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dirty="0"/>
              <a:t>Uso ammendanti o fertilizzanti con basso livello di </a:t>
            </a:r>
            <a:r>
              <a:rPr lang="it-IT" dirty="0" err="1"/>
              <a:t>Cd</a:t>
            </a:r>
            <a:r>
              <a:rPr lang="it-IT" dirty="0"/>
              <a:t>.</a:t>
            </a:r>
          </a:p>
        </p:txBody>
      </p:sp>
      <p:sp>
        <p:nvSpPr>
          <p:cNvPr id="49" name="Titolo 2"/>
          <p:cNvSpPr txBox="1">
            <a:spLocks/>
          </p:cNvSpPr>
          <p:nvPr/>
        </p:nvSpPr>
        <p:spPr>
          <a:xfrm>
            <a:off x="4194084" y="635825"/>
            <a:ext cx="4342080" cy="43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 smtClean="0">
                <a:latin typeface="+mn-lt"/>
              </a:rPr>
              <a:t>Metalli</a:t>
            </a:r>
            <a:r>
              <a:rPr lang="en-GB" sz="2800" b="1" dirty="0" smtClean="0">
                <a:latin typeface="+mn-lt"/>
              </a:rPr>
              <a:t> </a:t>
            </a:r>
            <a:r>
              <a:rPr lang="en-GB" sz="2800" b="1" dirty="0" err="1" smtClean="0">
                <a:latin typeface="+mn-lt"/>
              </a:rPr>
              <a:t>pesanti</a:t>
            </a:r>
            <a:endParaRPr lang="en-GB" sz="2800" b="1" dirty="0">
              <a:latin typeface="+mn-lt"/>
            </a:endParaRPr>
          </a:p>
        </p:txBody>
      </p:sp>
      <p:sp>
        <p:nvSpPr>
          <p:cNvPr id="50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87" y="-8826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1658601" y="6458675"/>
            <a:ext cx="47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67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7" t="25021" r="20493"/>
          <a:stretch/>
        </p:blipFill>
        <p:spPr bwMode="auto">
          <a:xfrm>
            <a:off x="9560989" y="2543700"/>
            <a:ext cx="2334248" cy="194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6"/>
          <p:cNvSpPr>
            <a:spLocks noChangeArrowheads="1"/>
          </p:cNvSpPr>
          <p:nvPr/>
        </p:nvSpPr>
        <p:spPr bwMode="auto">
          <a:xfrm>
            <a:off x="2157686" y="4929120"/>
            <a:ext cx="7115497" cy="15234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1pPr>
            <a:lvl2pPr marL="742950" indent="-28575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2pPr>
            <a:lvl3pPr marL="1143000" indent="-22860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3pPr>
            <a:lvl4pPr marL="1600200" indent="-22860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4pPr>
            <a:lvl5pPr marL="2057400" indent="-22860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9pPr>
          </a:lstStyle>
          <a:p>
            <a:pPr marL="176209" indent="-176209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altLang="it-IT" sz="2200" u="none" dirty="0">
                <a:solidFill>
                  <a:schemeClr val="tx1"/>
                </a:solidFill>
                <a:latin typeface="Calibri" panose="020F0502020204030204" pitchFamily="34" charset="0"/>
              </a:rPr>
              <a:t>Blocco circolazione acqua in risaia per </a:t>
            </a:r>
            <a:r>
              <a:rPr lang="it-IT" altLang="it-IT" sz="2200" u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6-8 giorni </a:t>
            </a:r>
            <a:r>
              <a:rPr lang="it-IT" altLang="it-IT" sz="2200" u="none" dirty="0">
                <a:solidFill>
                  <a:schemeClr val="tx1"/>
                </a:solidFill>
                <a:latin typeface="Calibri" panose="020F0502020204030204" pitchFamily="34" charset="0"/>
              </a:rPr>
              <a:t>dopo i trattamenti</a:t>
            </a:r>
            <a:r>
              <a:rPr lang="it-IT" altLang="it-IT" sz="2200" u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. Riduzione del 60 – 80% dei residui nell’acqua</a:t>
            </a:r>
            <a:endParaRPr lang="it-IT" altLang="it-IT" sz="2200" u="none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6209" indent="-176209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it-IT" altLang="it-IT" sz="2200" u="none" dirty="0">
                <a:solidFill>
                  <a:schemeClr val="tx1"/>
                </a:solidFill>
                <a:latin typeface="Calibri" panose="020F0502020204030204" pitchFamily="34" charset="0"/>
              </a:rPr>
              <a:t>Inserimento di fasce tampone vegetate </a:t>
            </a:r>
            <a:r>
              <a:rPr lang="it-IT" altLang="it-IT" sz="2200" u="none" dirty="0">
                <a:solidFill>
                  <a:schemeClr val="tx1"/>
                </a:solidFill>
                <a:latin typeface="+mn-lt"/>
              </a:rPr>
              <a:t>lungo fossi maggiori (allargamento sponde, creazione aree di transito, ecc.)</a:t>
            </a:r>
          </a:p>
        </p:txBody>
      </p:sp>
      <p:sp>
        <p:nvSpPr>
          <p:cNvPr id="4" name="Rettangolo 9"/>
          <p:cNvSpPr>
            <a:spLocks noChangeArrowheads="1"/>
          </p:cNvSpPr>
          <p:nvPr/>
        </p:nvSpPr>
        <p:spPr bwMode="auto">
          <a:xfrm>
            <a:off x="2226733" y="3112934"/>
            <a:ext cx="7097431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1pPr>
            <a:lvl2pPr marL="742950" indent="-28575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2pPr>
            <a:lvl3pPr marL="1143000" indent="-22860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3pPr>
            <a:lvl4pPr marL="1600200" indent="-22860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4pPr>
            <a:lvl5pPr marL="2057400" indent="-228600" eaLnBrk="0" hangingPunct="0"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Gill Sans" charset="0"/>
                <a:ea typeface="ヒラギノ角ゴ ProN W3" pitchFamily="-107" charset="-128"/>
                <a:sym typeface="Gill Sans" charset="0"/>
              </a:defRPr>
            </a:lvl9pPr>
          </a:lstStyle>
          <a:p>
            <a:pPr marL="179384" indent="-179384" eaLnBrk="1" hangingPunct="1">
              <a:spcBef>
                <a:spcPts val="600"/>
              </a:spcBef>
              <a:buFontTx/>
              <a:buChar char="•"/>
              <a:defRPr/>
            </a:pPr>
            <a:r>
              <a:rPr lang="it-IT" altLang="it-IT" sz="2200" u="none" dirty="0">
                <a:solidFill>
                  <a:schemeClr val="tx1"/>
                </a:solidFill>
                <a:latin typeface="+mn-lt"/>
              </a:rPr>
              <a:t>Corretta regolazione attrezzature distribuzione: pressione,  volumi di acqua, altezza barra e velocità appropriate. Uso ugelli fine barra</a:t>
            </a:r>
          </a:p>
        </p:txBody>
      </p:sp>
      <p:sp>
        <p:nvSpPr>
          <p:cNvPr id="5" name="Rettangolo 4"/>
          <p:cNvSpPr/>
          <p:nvPr/>
        </p:nvSpPr>
        <p:spPr>
          <a:xfrm>
            <a:off x="3015515" y="546629"/>
            <a:ext cx="6066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latin typeface="Calibri" pitchFamily="34" charset="0"/>
              </a:rPr>
              <a:t>Contaminazione </a:t>
            </a:r>
            <a:r>
              <a:rPr lang="it-IT" sz="2400" b="1" dirty="0" smtClean="0">
                <a:latin typeface="Calibri" pitchFamily="34" charset="0"/>
              </a:rPr>
              <a:t>acqua da </a:t>
            </a:r>
            <a:r>
              <a:rPr lang="it-IT" sz="2400" b="1" dirty="0">
                <a:latin typeface="Calibri" pitchFamily="34" charset="0"/>
              </a:rPr>
              <a:t>prodotti fitosanitari</a:t>
            </a:r>
          </a:p>
        </p:txBody>
      </p:sp>
      <p:sp>
        <p:nvSpPr>
          <p:cNvPr id="6" name="Rettangolo 5"/>
          <p:cNvSpPr/>
          <p:nvPr/>
        </p:nvSpPr>
        <p:spPr>
          <a:xfrm>
            <a:off x="2457608" y="1245420"/>
            <a:ext cx="4118108" cy="76944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2200" b="1" dirty="0"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Limiti UE per gran parte prodotti</a:t>
            </a:r>
          </a:p>
          <a:p>
            <a:pPr>
              <a:defRPr/>
            </a:pPr>
            <a:r>
              <a:rPr lang="it-IT" altLang="it-IT" sz="2200" dirty="0"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 (WFD </a:t>
            </a:r>
            <a:r>
              <a:rPr lang="it-IT" sz="2200" dirty="0"/>
              <a:t>2000/60/EC):</a:t>
            </a:r>
            <a:r>
              <a:rPr lang="it-IT" altLang="it-IT" sz="2200" dirty="0"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38130" y="2189835"/>
            <a:ext cx="44109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2200" b="1" dirty="0"/>
              <a:t>Concentrazione &gt; soglia (0,1 </a:t>
            </a:r>
            <a:r>
              <a:rPr lang="it-IT" altLang="it-IT" sz="2200" b="1" dirty="0">
                <a:ea typeface="ＭＳ Ｐゴシック" pitchFamily="34" charset="-128"/>
                <a:cs typeface="Calibri" pitchFamily="34" charset="0"/>
              </a:rPr>
              <a:t>µg/L)</a:t>
            </a:r>
            <a:endParaRPr lang="it-IT" sz="2200" b="1" dirty="0"/>
          </a:p>
        </p:txBody>
      </p:sp>
      <p:sp>
        <p:nvSpPr>
          <p:cNvPr id="8" name="Rettangolo 7"/>
          <p:cNvSpPr/>
          <p:nvPr/>
        </p:nvSpPr>
        <p:spPr>
          <a:xfrm>
            <a:off x="3380618" y="2748182"/>
            <a:ext cx="4392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bri" pitchFamily="34" charset="0"/>
              </a:rPr>
              <a:t>Misure di mitigazione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30724" r="17207" b="18692"/>
          <a:stretch/>
        </p:blipFill>
        <p:spPr bwMode="auto">
          <a:xfrm>
            <a:off x="9560989" y="4649274"/>
            <a:ext cx="2142755" cy="171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383752" y="2163852"/>
            <a:ext cx="1961526" cy="4210521"/>
            <a:chOff x="554810" y="2102484"/>
            <a:chExt cx="1961525" cy="4210521"/>
          </a:xfrm>
        </p:grpSpPr>
        <p:sp>
          <p:nvSpPr>
            <p:cNvPr id="11" name="Ovale 10"/>
            <p:cNvSpPr/>
            <p:nvPr/>
          </p:nvSpPr>
          <p:spPr>
            <a:xfrm>
              <a:off x="696641" y="5441999"/>
              <a:ext cx="1095013" cy="7117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2" descr="Risultato immagini per foss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5" t="32277" r="30405"/>
            <a:stretch/>
          </p:blipFill>
          <p:spPr bwMode="auto">
            <a:xfrm>
              <a:off x="554810" y="2102484"/>
              <a:ext cx="1427147" cy="3711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12"/>
            <p:cNvSpPr/>
            <p:nvPr/>
          </p:nvSpPr>
          <p:spPr>
            <a:xfrm>
              <a:off x="1165480" y="5212646"/>
              <a:ext cx="5421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altLang="it-IT" b="1" dirty="0">
                  <a:solidFill>
                    <a:schemeClr val="bg1"/>
                  </a:solidFill>
                </a:rPr>
                <a:t>1 m</a:t>
              </a:r>
            </a:p>
          </p:txBody>
        </p:sp>
        <p:cxnSp>
          <p:nvCxnSpPr>
            <p:cNvPr id="14" name="Connettore 1 34"/>
            <p:cNvCxnSpPr/>
            <p:nvPr/>
          </p:nvCxnSpPr>
          <p:spPr>
            <a:xfrm>
              <a:off x="575831" y="5551457"/>
              <a:ext cx="153051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38"/>
            <p:cNvCxnSpPr/>
            <p:nvPr/>
          </p:nvCxnSpPr>
          <p:spPr>
            <a:xfrm>
              <a:off x="717024" y="5479219"/>
              <a:ext cx="0" cy="13353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39"/>
            <p:cNvCxnSpPr/>
            <p:nvPr/>
          </p:nvCxnSpPr>
          <p:spPr>
            <a:xfrm>
              <a:off x="1867755" y="5484690"/>
              <a:ext cx="0" cy="13353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/>
            <p:cNvCxnSpPr/>
            <p:nvPr/>
          </p:nvCxnSpPr>
          <p:spPr>
            <a:xfrm>
              <a:off x="1192919" y="2288736"/>
              <a:ext cx="664325" cy="327568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tangolo 17"/>
            <p:cNvSpPr/>
            <p:nvPr/>
          </p:nvSpPr>
          <p:spPr>
            <a:xfrm>
              <a:off x="959437" y="3504289"/>
              <a:ext cx="769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altLang="it-IT" b="1" dirty="0">
                  <a:solidFill>
                    <a:schemeClr val="bg1"/>
                  </a:solidFill>
                </a:rPr>
                <a:t>30 km</a:t>
              </a:r>
            </a:p>
          </p:txBody>
        </p:sp>
        <p:cxnSp>
          <p:nvCxnSpPr>
            <p:cNvPr id="19" name="Connettore diritto 18"/>
            <p:cNvCxnSpPr/>
            <p:nvPr/>
          </p:nvCxnSpPr>
          <p:spPr>
            <a:xfrm>
              <a:off x="1285422" y="5679100"/>
              <a:ext cx="0" cy="63390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/>
            <p:nvPr/>
          </p:nvCxnSpPr>
          <p:spPr>
            <a:xfrm flipV="1">
              <a:off x="1226685" y="5730305"/>
              <a:ext cx="168074" cy="8390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/>
            <p:cNvCxnSpPr/>
            <p:nvPr/>
          </p:nvCxnSpPr>
          <p:spPr>
            <a:xfrm flipV="1">
              <a:off x="1218477" y="6111131"/>
              <a:ext cx="168074" cy="839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tangolo 21"/>
            <p:cNvSpPr/>
            <p:nvPr/>
          </p:nvSpPr>
          <p:spPr>
            <a:xfrm>
              <a:off x="1063579" y="5738503"/>
              <a:ext cx="740628" cy="369332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altLang="it-IT" b="1" dirty="0">
                  <a:solidFill>
                    <a:schemeClr val="bg1"/>
                  </a:solidFill>
                </a:rPr>
                <a:t>0,3 m</a:t>
              </a: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782993" y="4358264"/>
              <a:ext cx="10390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altLang="it-IT" sz="2000" b="1" dirty="0">
                  <a:solidFill>
                    <a:schemeClr val="bg1"/>
                  </a:solidFill>
                  <a:latin typeface="Calibri"/>
                </a:rPr>
                <a:t>1 g a. s.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ccia a destra 23"/>
            <p:cNvSpPr/>
            <p:nvPr/>
          </p:nvSpPr>
          <p:spPr>
            <a:xfrm rot="5400000">
              <a:off x="1144556" y="4784124"/>
              <a:ext cx="366765" cy="26092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25" name="Freccia curva 24"/>
            <p:cNvSpPr/>
            <p:nvPr/>
          </p:nvSpPr>
          <p:spPr>
            <a:xfrm>
              <a:off x="1100067" y="2233642"/>
              <a:ext cx="1416268" cy="313235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11637035" y="63352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12</a:t>
            </a:r>
            <a:endParaRPr lang="it-IT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878" y="1356628"/>
            <a:ext cx="820855" cy="547023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7112427" y="1245418"/>
            <a:ext cx="4321511" cy="76944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6209" indent="-176209">
              <a:buFontTx/>
              <a:buChar char="-"/>
              <a:defRPr/>
            </a:pPr>
            <a:r>
              <a:rPr lang="it-IT" altLang="it-IT" sz="2200" dirty="0"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0,1 µg/L singola sostanza</a:t>
            </a:r>
          </a:p>
          <a:p>
            <a:pPr marL="176209" indent="-176209">
              <a:buFontTx/>
              <a:buChar char="-"/>
              <a:defRPr/>
            </a:pPr>
            <a:r>
              <a:rPr lang="it-IT" altLang="it-IT" sz="2200" dirty="0">
                <a:latin typeface="Calibri" panose="020F0502020204030204" pitchFamily="34" charset="0"/>
                <a:ea typeface="ＭＳ Ｐゴシック" pitchFamily="34" charset="-128"/>
                <a:cs typeface="Calibri" pitchFamily="34" charset="0"/>
              </a:rPr>
              <a:t>0,5 -1 µg/L come ∑ di più sostanze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2157686" y="4204745"/>
            <a:ext cx="6838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09" indent="-176209">
              <a:spcBef>
                <a:spcPts val="600"/>
              </a:spcBef>
              <a:buFontTx/>
              <a:buChar char="•"/>
              <a:defRPr/>
            </a:pPr>
            <a:r>
              <a:rPr lang="it-IT" altLang="it-IT" sz="2200" dirty="0"/>
              <a:t>Appropriato smaltimento rimanenze e acque lavaggio attrezzature</a:t>
            </a:r>
            <a:endParaRPr lang="it-IT" altLang="it-IT" dirty="0"/>
          </a:p>
        </p:txBody>
      </p:sp>
      <p:sp>
        <p:nvSpPr>
          <p:cNvPr id="31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87" y="-8826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57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6 foto e immagini di Rice Duck Farm - Getty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40" r="23345" b="39448"/>
          <a:stretch/>
        </p:blipFill>
        <p:spPr bwMode="auto">
          <a:xfrm>
            <a:off x="0" y="3359011"/>
            <a:ext cx="9100175" cy="28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791719" y="592957"/>
            <a:ext cx="284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Tutela della fauna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327632" y="1238611"/>
            <a:ext cx="5772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 Continua presenza dell’acqua in alcuni fossi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443006" y="2333774"/>
            <a:ext cx="15018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00" b="1" dirty="0"/>
              <a:t>Protezione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70429" y="2717818"/>
            <a:ext cx="48816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/>
              <a:t> Artropodi   -     Anfibi     -       Uccelli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696671" y="638507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13</a:t>
            </a:r>
            <a:endParaRPr lang="it-IT" dirty="0"/>
          </a:p>
        </p:txBody>
      </p:sp>
      <p:sp>
        <p:nvSpPr>
          <p:cNvPr id="12" name="Freccia destra con strisce 25"/>
          <p:cNvSpPr>
            <a:spLocks noChangeArrowheads="1"/>
          </p:cNvSpPr>
          <p:nvPr/>
        </p:nvSpPr>
        <p:spPr bwMode="auto">
          <a:xfrm rot="5400000">
            <a:off x="6072029" y="1599799"/>
            <a:ext cx="188117" cy="1185835"/>
          </a:xfrm>
          <a:custGeom>
            <a:avLst/>
            <a:gdLst>
              <a:gd name="T0" fmla="*/ 252028 w 504056"/>
              <a:gd name="T1" fmla="*/ 0 h 1656184"/>
              <a:gd name="T2" fmla="*/ 0 w 504056"/>
              <a:gd name="T3" fmla="*/ 828092 h 1656184"/>
              <a:gd name="T4" fmla="*/ 252028 w 504056"/>
              <a:gd name="T5" fmla="*/ 1656184 h 1656184"/>
              <a:gd name="T6" fmla="*/ 504056 w 504056"/>
              <a:gd name="T7" fmla="*/ 828092 h 1656184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78759 w 504056"/>
              <a:gd name="T13" fmla="*/ 339592 h 1656184"/>
              <a:gd name="T14" fmla="*/ 355382 w 504056"/>
              <a:gd name="T15" fmla="*/ 1316592 h 1656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4056" h="1656184">
                <a:moveTo>
                  <a:pt x="0" y="339592"/>
                </a:moveTo>
                <a:lnTo>
                  <a:pt x="15752" y="339592"/>
                </a:lnTo>
                <a:lnTo>
                  <a:pt x="15752" y="1316592"/>
                </a:lnTo>
                <a:lnTo>
                  <a:pt x="0" y="1316592"/>
                </a:lnTo>
                <a:close/>
                <a:moveTo>
                  <a:pt x="31504" y="339592"/>
                </a:moveTo>
                <a:lnTo>
                  <a:pt x="63007" y="339592"/>
                </a:lnTo>
                <a:lnTo>
                  <a:pt x="63007" y="1316592"/>
                </a:lnTo>
                <a:lnTo>
                  <a:pt x="31504" y="1316592"/>
                </a:lnTo>
                <a:close/>
                <a:moveTo>
                  <a:pt x="78759" y="339592"/>
                </a:moveTo>
                <a:lnTo>
                  <a:pt x="252028" y="339592"/>
                </a:lnTo>
                <a:lnTo>
                  <a:pt x="252028" y="0"/>
                </a:lnTo>
                <a:lnTo>
                  <a:pt x="504056" y="828092"/>
                </a:lnTo>
                <a:lnTo>
                  <a:pt x="252028" y="1656184"/>
                </a:lnTo>
                <a:lnTo>
                  <a:pt x="252028" y="1316592"/>
                </a:lnTo>
                <a:lnTo>
                  <a:pt x="78759" y="1316592"/>
                </a:ln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anchor="ctr"/>
          <a:lstStyle/>
          <a:p>
            <a:pPr algn="ctr">
              <a:defRPr/>
            </a:pPr>
            <a:endParaRPr lang="it-IT" sz="2200">
              <a:latin typeface="Calibri" panose="020F050202020403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4" b="12549"/>
          <a:stretch/>
        </p:blipFill>
        <p:spPr>
          <a:xfrm>
            <a:off x="9100174" y="3359010"/>
            <a:ext cx="3091825" cy="2888083"/>
          </a:xfrm>
          <a:prstGeom prst="rect">
            <a:avLst/>
          </a:prstGeom>
        </p:spPr>
      </p:pic>
      <p:sp>
        <p:nvSpPr>
          <p:cNvPr id="14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087" y="-18671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4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1714289" y="64427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14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112354" y="702500"/>
            <a:ext cx="6287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Calibri" pitchFamily="34" charset="0"/>
              </a:rPr>
              <a:t>Gestione </a:t>
            </a:r>
            <a:r>
              <a:rPr lang="it-IT" sz="2800" b="1" dirty="0">
                <a:latin typeface="Calibri" pitchFamily="34" charset="0"/>
              </a:rPr>
              <a:t>sostenibile </a:t>
            </a:r>
            <a:r>
              <a:rPr lang="it-IT" sz="2800" b="1" dirty="0" smtClean="0">
                <a:latin typeface="Calibri" pitchFamily="34" charset="0"/>
              </a:rPr>
              <a:t>acqua in risicoltura</a:t>
            </a:r>
            <a:endParaRPr lang="it-IT" sz="28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948259" y="94647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</a:rPr>
              <a:t>Conclusioni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1582992" y="1698559"/>
            <a:ext cx="3755164" cy="1160756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300" dirty="0"/>
              <a:t>S</a:t>
            </a:r>
            <a:r>
              <a:rPr lang="it-IT" sz="2300" dirty="0" smtClean="0"/>
              <a:t>trategie uso dell’acqua adatte  a specifiche disponibilità idriche locali  </a:t>
            </a:r>
            <a:endParaRPr lang="it-IT" sz="2300" dirty="0"/>
          </a:p>
        </p:txBody>
      </p:sp>
      <p:sp>
        <p:nvSpPr>
          <p:cNvPr id="28" name="Rettangolo 27"/>
          <p:cNvSpPr/>
          <p:nvPr/>
        </p:nvSpPr>
        <p:spPr>
          <a:xfrm>
            <a:off x="6503308" y="1691570"/>
            <a:ext cx="3647681" cy="1154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796">
              <a:tabLst>
                <a:tab pos="177796" algn="l"/>
              </a:tabLst>
            </a:pPr>
            <a:r>
              <a:rPr lang="it-IT" sz="2300" dirty="0"/>
              <a:t>S</a:t>
            </a:r>
            <a:r>
              <a:rPr lang="it-IT" sz="2300" dirty="0" smtClean="0"/>
              <a:t>trumenti agronomici, tecnologie e  mezzi tecnici adeguati  </a:t>
            </a:r>
            <a:endParaRPr lang="it-IT" sz="2300" dirty="0"/>
          </a:p>
        </p:txBody>
      </p:sp>
      <p:sp>
        <p:nvSpPr>
          <p:cNvPr id="30" name="Rettangolo 29"/>
          <p:cNvSpPr/>
          <p:nvPr/>
        </p:nvSpPr>
        <p:spPr>
          <a:xfrm>
            <a:off x="3060217" y="5391262"/>
            <a:ext cx="6353439" cy="10788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79"/>
            <a:endParaRPr lang="it-IT" sz="2400" b="1" dirty="0"/>
          </a:p>
          <a:p>
            <a:pPr marL="88898" algn="ctr">
              <a:tabLst>
                <a:tab pos="88898" algn="l"/>
              </a:tabLst>
            </a:pPr>
            <a:r>
              <a:rPr lang="it-IT" sz="2300" dirty="0" smtClean="0"/>
              <a:t>     Investimento </a:t>
            </a:r>
            <a:r>
              <a:rPr lang="it-IT" sz="2300" dirty="0"/>
              <a:t>in </a:t>
            </a:r>
            <a:r>
              <a:rPr lang="it-IT" sz="2300" dirty="0" smtClean="0"/>
              <a:t>conoscenza    </a:t>
            </a:r>
          </a:p>
          <a:p>
            <a:pPr marL="88898" algn="ctr">
              <a:tabLst>
                <a:tab pos="88898" algn="l"/>
              </a:tabLst>
            </a:pPr>
            <a:r>
              <a:rPr lang="it-IT" sz="2300" dirty="0" smtClean="0"/>
              <a:t>      («</a:t>
            </a:r>
            <a:r>
              <a:rPr lang="it-IT" sz="2300" b="1" dirty="0" smtClean="0">
                <a:solidFill>
                  <a:srgbClr val="C00000"/>
                </a:solidFill>
              </a:rPr>
              <a:t>più conoscenza/ha, per produrre di più, meglio, con meno</a:t>
            </a:r>
            <a:r>
              <a:rPr lang="it-IT" sz="2300" dirty="0" smtClean="0"/>
              <a:t>»)</a:t>
            </a:r>
          </a:p>
          <a:p>
            <a:pPr marL="182558"/>
            <a:endParaRPr lang="it-IT" sz="2400" dirty="0"/>
          </a:p>
        </p:txBody>
      </p:sp>
      <p:sp>
        <p:nvSpPr>
          <p:cNvPr id="11" name="Freccia in giù 10"/>
          <p:cNvSpPr/>
          <p:nvPr/>
        </p:nvSpPr>
        <p:spPr>
          <a:xfrm>
            <a:off x="5338156" y="3127610"/>
            <a:ext cx="1059327" cy="223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>
            <a:off x="5297747" y="1293752"/>
            <a:ext cx="1059327" cy="223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572720" y="1487719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smtClean="0"/>
              <a:t>+</a:t>
            </a:r>
            <a:endParaRPr lang="it-IT" sz="8000" dirty="0"/>
          </a:p>
        </p:txBody>
      </p:sp>
      <p:sp>
        <p:nvSpPr>
          <p:cNvPr id="12" name="Rettangolo 11"/>
          <p:cNvSpPr/>
          <p:nvPr/>
        </p:nvSpPr>
        <p:spPr>
          <a:xfrm>
            <a:off x="3409929" y="3557404"/>
            <a:ext cx="5717629" cy="154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20696" indent="-342900">
              <a:buFont typeface="Arial" panose="020B0604020202020204" pitchFamily="34" charset="0"/>
              <a:buChar char="•"/>
              <a:tabLst>
                <a:tab pos="177796" algn="l"/>
              </a:tabLst>
            </a:pPr>
            <a:r>
              <a:rPr lang="it-IT" sz="2300" dirty="0" smtClean="0"/>
              <a:t>Elevata efficienza uso dell’acqua</a:t>
            </a:r>
          </a:p>
          <a:p>
            <a:pPr marL="520696" indent="-342900">
              <a:buFont typeface="Arial" panose="020B0604020202020204" pitchFamily="34" charset="0"/>
              <a:buChar char="•"/>
              <a:tabLst>
                <a:tab pos="177796" algn="l"/>
              </a:tabLst>
            </a:pPr>
            <a:r>
              <a:rPr lang="it-IT" sz="2300" dirty="0" smtClean="0"/>
              <a:t>Elevati livelli produttivi e qualitativi </a:t>
            </a:r>
          </a:p>
          <a:p>
            <a:pPr marL="520696" indent="-342900">
              <a:buFont typeface="Arial" panose="020B0604020202020204" pitchFamily="34" charset="0"/>
              <a:buChar char="•"/>
              <a:tabLst>
                <a:tab pos="177796" algn="l"/>
              </a:tabLst>
            </a:pPr>
            <a:r>
              <a:rPr lang="it-IT" sz="2300" dirty="0" smtClean="0"/>
              <a:t>Limitati effetti sfavorevoli sull’ambiente (contaminazione da PF, emissioni GHG)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850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r.irefeurope.org/SITES/fr.irefeurope.org/local/cache-vignettes/L1200xH800/arton5254-60ac9.jpg?1554728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3" y="775636"/>
            <a:ext cx="8131175" cy="553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701497" y="775636"/>
            <a:ext cx="2917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smtClean="0">
                <a:solidFill>
                  <a:schemeClr val="bg1"/>
                </a:solidFill>
              </a:rPr>
              <a:t>GRAZIE</a:t>
            </a:r>
            <a:endParaRPr lang="it-IT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/>
          </p:cNvSpPr>
          <p:nvPr/>
        </p:nvSpPr>
        <p:spPr bwMode="auto">
          <a:xfrm>
            <a:off x="2525043" y="189219"/>
            <a:ext cx="6097313" cy="3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1431" tIns="21431" rIns="21431" bIns="21431"/>
          <a:lstStyle>
            <a:lvl1pPr eaLnBrk="0" hangingPunct="0">
              <a:spcBef>
                <a:spcPts val="800"/>
              </a:spcBef>
              <a:defRPr sz="32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 eaLnBrk="0" hangingPunct="0">
              <a:spcBef>
                <a:spcPts val="700"/>
              </a:spcBef>
              <a:defRPr sz="28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 eaLnBrk="0" hangingPunct="0">
              <a:spcBef>
                <a:spcPts val="600"/>
              </a:spcBef>
              <a:defRPr sz="24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 eaLnBrk="0" hangingPunct="0">
              <a:spcBef>
                <a:spcPts val="500"/>
              </a:spcBef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algn="ctr" eaLnBrk="1" fontAlgn="base" hangingPunct="1">
              <a:lnSpc>
                <a:spcPts val="2138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002060"/>
                </a:solidFill>
                <a:latin typeface="+mn-lt"/>
                <a:ea typeface="AppleGothic" charset="0"/>
                <a:cs typeface="AppleGothic" charset="0"/>
                <a:sym typeface="AppleGothic" charset="0"/>
              </a:rPr>
              <a:t>La </a:t>
            </a:r>
            <a:r>
              <a:rPr lang="en-US" altLang="it-IT" b="1" dirty="0" err="1" smtClean="0">
                <a:solidFill>
                  <a:srgbClr val="002060"/>
                </a:solidFill>
                <a:latin typeface="+mn-lt"/>
                <a:ea typeface="AppleGothic" charset="0"/>
                <a:cs typeface="AppleGothic" charset="0"/>
                <a:sym typeface="AppleGothic" charset="0"/>
              </a:rPr>
              <a:t>risicoltura</a:t>
            </a:r>
            <a:r>
              <a:rPr lang="en-US" altLang="it-IT" b="1" dirty="0" smtClean="0">
                <a:solidFill>
                  <a:srgbClr val="002060"/>
                </a:solidFill>
                <a:latin typeface="+mn-lt"/>
                <a:ea typeface="AppleGothic" charset="0"/>
                <a:cs typeface="AppleGothic" charset="0"/>
                <a:sym typeface="AppleGothic" charset="0"/>
              </a:rPr>
              <a:t> in </a:t>
            </a:r>
            <a:r>
              <a:rPr lang="en-US" altLang="it-IT" b="1" dirty="0">
                <a:solidFill>
                  <a:srgbClr val="002060"/>
                </a:solidFill>
                <a:latin typeface="+mn-lt"/>
                <a:ea typeface="AppleGothic" charset="0"/>
                <a:cs typeface="AppleGothic" charset="0"/>
                <a:sym typeface="AppleGothic" charset="0"/>
              </a:rPr>
              <a:t>Europa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0467482" y="1030924"/>
            <a:ext cx="142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a typeface="AppleGothic" charset="0"/>
                <a:cs typeface="AppleGothic" charset="0"/>
                <a:sym typeface="Lucida Grande" charset="0"/>
              </a:rPr>
              <a:t>345.200</a:t>
            </a:r>
            <a:r>
              <a:rPr lang="it-IT" sz="2000" dirty="0" smtClean="0">
                <a:ea typeface="AppleGothic" charset="0"/>
                <a:cs typeface="AppleGothic" charset="0"/>
                <a:sym typeface="Lucida Grande" charset="0"/>
              </a:rPr>
              <a:t> </a:t>
            </a:r>
            <a:r>
              <a:rPr lang="it-IT" sz="2000" b="1" dirty="0">
                <a:ea typeface="AppleGothic" charset="0"/>
                <a:cs typeface="AppleGothic" charset="0"/>
                <a:sym typeface="Lucida Grande" charset="0"/>
              </a:rPr>
              <a:t>ha 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214201" y="716303"/>
            <a:ext cx="4619537" cy="1477143"/>
            <a:chOff x="1279639" y="1223883"/>
            <a:chExt cx="6173365" cy="2252525"/>
          </a:xfrm>
        </p:grpSpPr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909955" y="3095606"/>
              <a:ext cx="2543049" cy="27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sz="563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[da: chartsbin.com., data: fao.org]</a:t>
              </a:r>
            </a:p>
          </p:txBody>
        </p:sp>
        <p:pic>
          <p:nvPicPr>
            <p:cNvPr id="32" name="Picture 2" descr="Risultati immagini per planisfero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3" b="22875"/>
            <a:stretch/>
          </p:blipFill>
          <p:spPr bwMode="auto">
            <a:xfrm>
              <a:off x="1703241" y="1338582"/>
              <a:ext cx="4307485" cy="1607521"/>
            </a:xfrm>
            <a:prstGeom prst="rect">
              <a:avLst/>
            </a:prstGeom>
            <a:noFill/>
            <a:ln>
              <a:solidFill>
                <a:srgbClr val="000000">
                  <a:alpha val="0"/>
                </a:srgb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E4"/>
                </a:clrFrom>
                <a:clrTo>
                  <a:srgbClr val="FEFEE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99000"/>
                      </a14:imgEffect>
                    </a14:imgLayer>
                  </a14:imgProps>
                </a:ext>
              </a:extLst>
            </a:blip>
            <a:srcRect l="19516"/>
            <a:stretch/>
          </p:blipFill>
          <p:spPr>
            <a:xfrm>
              <a:off x="1990748" y="1223883"/>
              <a:ext cx="4849967" cy="2252525"/>
            </a:xfrm>
            <a:prstGeom prst="rect">
              <a:avLst/>
            </a:prstGeom>
          </p:spPr>
        </p:pic>
        <p:sp>
          <p:nvSpPr>
            <p:cNvPr id="37" name="Rettangolo 36"/>
            <p:cNvSpPr/>
            <p:nvPr/>
          </p:nvSpPr>
          <p:spPr>
            <a:xfrm>
              <a:off x="1279639" y="1516633"/>
              <a:ext cx="711109" cy="1385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13"/>
            </a:p>
          </p:txBody>
        </p:sp>
      </p:grpSp>
      <p:sp>
        <p:nvSpPr>
          <p:cNvPr id="40" name="CasellaDiTesto 39"/>
          <p:cNvSpPr txBox="1"/>
          <p:nvPr/>
        </p:nvSpPr>
        <p:spPr>
          <a:xfrm>
            <a:off x="9941021" y="63417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6416897" y="1627853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x </a:t>
            </a:r>
            <a:r>
              <a:rPr lang="it-IT" sz="2000" b="1" dirty="0" smtClean="0"/>
              <a:t>1000 </a:t>
            </a:r>
            <a:r>
              <a:rPr lang="it-IT" sz="2000" b="1" dirty="0"/>
              <a:t>ha</a:t>
            </a:r>
          </a:p>
        </p:txBody>
      </p:sp>
      <p:pic>
        <p:nvPicPr>
          <p:cNvPr id="61" name="Picture 2" descr="Risultato immagini per unione europ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595" y="831947"/>
            <a:ext cx="1029232" cy="7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ttangolo 61"/>
          <p:cNvSpPr/>
          <p:nvPr/>
        </p:nvSpPr>
        <p:spPr>
          <a:xfrm>
            <a:off x="1712815" y="6028612"/>
            <a:ext cx="5592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b="1" dirty="0"/>
              <a:t>Italia 1.188.00 t </a:t>
            </a:r>
            <a:r>
              <a:rPr lang="en-US" sz="2000" b="1" dirty="0" err="1" smtClean="0"/>
              <a:t>risone</a:t>
            </a:r>
            <a:r>
              <a:rPr lang="en-US" sz="2000" b="1" dirty="0" smtClean="0"/>
              <a:t>         -            </a:t>
            </a:r>
            <a:r>
              <a:rPr lang="en-US" sz="2000" b="1" dirty="0" err="1" smtClean="0"/>
              <a:t>Esportato</a:t>
            </a:r>
            <a:r>
              <a:rPr lang="en-US" sz="2000" b="1" dirty="0" smtClean="0"/>
              <a:t> 62% </a:t>
            </a:r>
            <a:r>
              <a:rPr lang="en-GB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  <p:graphicFrame>
        <p:nvGraphicFramePr>
          <p:cNvPr id="63" name="Tabella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41028"/>
              </p:ext>
            </p:extLst>
          </p:nvPr>
        </p:nvGraphicFramePr>
        <p:xfrm>
          <a:off x="446726" y="1972473"/>
          <a:ext cx="806378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645">
                  <a:extLst>
                    <a:ext uri="{9D8B030D-6E8A-4147-A177-3AD203B41FA5}">
                      <a16:colId xmlns="" xmlns:a16="http://schemas.microsoft.com/office/drawing/2014/main" val="53628087"/>
                    </a:ext>
                  </a:extLst>
                </a:gridCol>
                <a:gridCol w="968188">
                  <a:extLst>
                    <a:ext uri="{9D8B030D-6E8A-4147-A177-3AD203B41FA5}">
                      <a16:colId xmlns="" xmlns:a16="http://schemas.microsoft.com/office/drawing/2014/main" val="762266092"/>
                    </a:ext>
                  </a:extLst>
                </a:gridCol>
                <a:gridCol w="989704">
                  <a:extLst>
                    <a:ext uri="{9D8B030D-6E8A-4147-A177-3AD203B41FA5}">
                      <a16:colId xmlns="" xmlns:a16="http://schemas.microsoft.com/office/drawing/2014/main" val="1542508446"/>
                    </a:ext>
                  </a:extLst>
                </a:gridCol>
                <a:gridCol w="957430">
                  <a:extLst>
                    <a:ext uri="{9D8B030D-6E8A-4147-A177-3AD203B41FA5}">
                      <a16:colId xmlns="" xmlns:a16="http://schemas.microsoft.com/office/drawing/2014/main" val="2502091486"/>
                    </a:ext>
                  </a:extLst>
                </a:gridCol>
                <a:gridCol w="912883">
                  <a:extLst>
                    <a:ext uri="{9D8B030D-6E8A-4147-A177-3AD203B41FA5}">
                      <a16:colId xmlns="" xmlns:a16="http://schemas.microsoft.com/office/drawing/2014/main" val="1286532824"/>
                    </a:ext>
                  </a:extLst>
                </a:gridCol>
                <a:gridCol w="992310">
                  <a:extLst>
                    <a:ext uri="{9D8B030D-6E8A-4147-A177-3AD203B41FA5}">
                      <a16:colId xmlns="" xmlns:a16="http://schemas.microsoft.com/office/drawing/2014/main" val="269508641"/>
                    </a:ext>
                  </a:extLst>
                </a:gridCol>
                <a:gridCol w="992310">
                  <a:extLst>
                    <a:ext uri="{9D8B030D-6E8A-4147-A177-3AD203B41FA5}">
                      <a16:colId xmlns="" xmlns:a16="http://schemas.microsoft.com/office/drawing/2014/main" val="3286580448"/>
                    </a:ext>
                  </a:extLst>
                </a:gridCol>
                <a:gridCol w="992310">
                  <a:extLst>
                    <a:ext uri="{9D8B030D-6E8A-4147-A177-3AD203B41FA5}">
                      <a16:colId xmlns="" xmlns:a16="http://schemas.microsoft.com/office/drawing/2014/main" val="618798995"/>
                    </a:ext>
                  </a:extLst>
                </a:gridCol>
              </a:tblGrid>
              <a:tr h="346363">
                <a:tc rowSpan="2">
                  <a:txBody>
                    <a:bodyPr/>
                    <a:lstStyle/>
                    <a:p>
                      <a:r>
                        <a:rPr lang="it-IT" b="1" dirty="0" smtClean="0"/>
                        <a:t>PAESE</a:t>
                      </a:r>
                      <a:endParaRPr lang="it-IT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it-IT" b="1" dirty="0" smtClean="0"/>
                        <a:t>2022</a:t>
                      </a:r>
                      <a:endParaRPr lang="it-IT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it-IT" b="1" dirty="0" smtClean="0"/>
                        <a:t>2023</a:t>
                      </a:r>
                      <a:endParaRPr lang="it-IT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 err="1" smtClean="0"/>
                        <a:t>Variaz</a:t>
                      </a:r>
                      <a:r>
                        <a:rPr lang="it-IT" dirty="0" smtClean="0"/>
                        <a:t>. 22/23 %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1369834"/>
                  </a:ext>
                </a:extLst>
              </a:tr>
              <a:tr h="35651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JAPON.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INDICA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TOT.</a:t>
                      </a:r>
                      <a:endParaRPr lang="it-IT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/>
                        <a:t>JAPON.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/>
                        <a:t>INDICA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/>
                        <a:t>TOT.</a:t>
                      </a:r>
                      <a:endParaRPr lang="it-IT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8979003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Bulgaria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10,1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10,2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10,9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11,1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8,1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7244600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Grecia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5,3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23,9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17,7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5,9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23,6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-1,4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61670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Francia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11,6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11,8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0557958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Italia</a:t>
                      </a:r>
                      <a:endParaRPr lang="it-IT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163,4</a:t>
                      </a:r>
                      <a:endParaRPr lang="it-IT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55,0</a:t>
                      </a:r>
                      <a:endParaRPr lang="it-IT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218,4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161,1</a:t>
                      </a:r>
                      <a:endParaRPr lang="it-IT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49,2</a:t>
                      </a:r>
                      <a:endParaRPr lang="it-IT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210,2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-3,7</a:t>
                      </a:r>
                      <a:endParaRPr lang="it-IT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6589416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Ungheria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2,3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2,3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-0,1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0586005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Portogallo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29,2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27,1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27,9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-4,3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3697435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Romania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3,6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3,5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-1,4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5799714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Spagna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43,4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12,2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55,6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35,6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19,2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54,8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-1,4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5081587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r>
                        <a:rPr lang="it-IT" b="1" dirty="0" smtClean="0"/>
                        <a:t>TOTALE</a:t>
                      </a:r>
                      <a:endParaRPr lang="it-IT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277,8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76,9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354,7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266,8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78,5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345,2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-2,7</a:t>
                      </a:r>
                      <a:endParaRPr lang="it-IT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3738255"/>
                  </a:ext>
                </a:extLst>
              </a:tr>
            </a:tbl>
          </a:graphicData>
        </a:graphic>
      </p:graphicFrame>
      <p:sp>
        <p:nvSpPr>
          <p:cNvPr id="64" name="CasellaDiTesto 63"/>
          <p:cNvSpPr txBox="1"/>
          <p:nvPr/>
        </p:nvSpPr>
        <p:spPr>
          <a:xfrm>
            <a:off x="1513563" y="442825"/>
            <a:ext cx="286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a typeface="AppleGothic" charset="0"/>
                <a:cs typeface="AppleGothic" charset="0"/>
                <a:sym typeface="Lucida Grande" charset="0"/>
              </a:rPr>
              <a:t>165 milioni di ha</a:t>
            </a:r>
            <a:endParaRPr lang="it-IT" sz="2000" b="1" dirty="0">
              <a:ea typeface="AppleGothic" charset="0"/>
              <a:cs typeface="AppleGothic" charset="0"/>
              <a:sym typeface="Lucida Grande" charset="0"/>
            </a:endParaRPr>
          </a:p>
        </p:txBody>
      </p:sp>
      <p:pic>
        <p:nvPicPr>
          <p:cNvPr id="15" name="Picture 3" descr="C:\Users\eminiott\Desktop\Immagine 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 r="35741" b="74630"/>
          <a:stretch/>
        </p:blipFill>
        <p:spPr bwMode="auto">
          <a:xfrm>
            <a:off x="9210182" y="2948244"/>
            <a:ext cx="2755259" cy="34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/>
          </a:p>
        </p:txBody>
      </p:sp>
      <p:sp>
        <p:nvSpPr>
          <p:cNvPr id="17" name="Rettangolo 9">
            <a:extLst>
              <a:ext uri="{FF2B5EF4-FFF2-40B4-BE49-F238E27FC236}">
                <a16:creationId xmlns="" xmlns:a16="http://schemas.microsoft.com/office/drawing/2014/main" id="{5DB76D25-4D2F-4FA8-B955-52C0D045E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213" y="6373232"/>
            <a:ext cx="82434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 smtClean="0">
                <a:latin typeface="Calibri" pitchFamily="34" charset="0"/>
              </a:rPr>
              <a:t>Forte </a:t>
            </a:r>
            <a:r>
              <a:rPr lang="it-IT" sz="2000" b="1" dirty="0">
                <a:latin typeface="Calibri" pitchFamily="34" charset="0"/>
              </a:rPr>
              <a:t>orientamento verso la </a:t>
            </a:r>
            <a:r>
              <a:rPr lang="it-IT" sz="2000" b="1" dirty="0" smtClean="0">
                <a:latin typeface="Calibri" pitchFamily="34" charset="0"/>
              </a:rPr>
              <a:t>monocoltura ed elevata specializzazione</a:t>
            </a:r>
            <a:endParaRPr lang="it-IT" sz="2000" b="1" baseline="0" dirty="0">
              <a:latin typeface="Calibri" pitchFamily="34" charset="0"/>
            </a:endParaRPr>
          </a:p>
        </p:txBody>
      </p:sp>
      <p:pic>
        <p:nvPicPr>
          <p:cNvPr id="1026" name="Picture 2" descr="Alle origini della bandiera per festeggiare il Tricolore: in UdA della  Primaria i colori d'Italia e del mondo - Orizzonte Scuola Notiz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595" y="2041686"/>
            <a:ext cx="1039052" cy="69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10777814" y="2148024"/>
            <a:ext cx="89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a typeface="AppleGothic" charset="0"/>
                <a:cs typeface="AppleGothic" charset="0"/>
                <a:sym typeface="Lucida Grande" charset="0"/>
              </a:rPr>
              <a:t>61%</a:t>
            </a:r>
            <a:endParaRPr lang="it-IT" sz="2000" b="1" dirty="0">
              <a:ea typeface="AppleGothic" charset="0"/>
              <a:cs typeface="AppleGothic" charset="0"/>
              <a:sym typeface="Lucida Grande" charset="0"/>
            </a:endParaRPr>
          </a:p>
        </p:txBody>
      </p:sp>
      <p:sp>
        <p:nvSpPr>
          <p:cNvPr id="3" name="Freccia in giù 2"/>
          <p:cNvSpPr/>
          <p:nvPr/>
        </p:nvSpPr>
        <p:spPr>
          <a:xfrm rot="10800000">
            <a:off x="10667507" y="1747913"/>
            <a:ext cx="829168" cy="195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11728649" y="6484795"/>
            <a:ext cx="47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78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">
            <a:extLst>
              <a:ext uri="{FF2B5EF4-FFF2-40B4-BE49-F238E27FC236}">
                <a16:creationId xmlns="" xmlns:a16="http://schemas.microsoft.com/office/drawing/2014/main" id="{C836FA41-314D-9D47-9CBA-49E82A55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49" y="825196"/>
            <a:ext cx="6900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800" b="1" dirty="0" smtClean="0">
                <a:latin typeface="+mn-lt"/>
              </a:rPr>
              <a:t>Sostenibilità della produzione risicola</a:t>
            </a:r>
            <a:endParaRPr lang="it-IT" altLang="it-IT" sz="2800" dirty="0">
              <a:latin typeface="+mn-lt"/>
            </a:endParaRPr>
          </a:p>
        </p:txBody>
      </p:sp>
      <p:sp>
        <p:nvSpPr>
          <p:cNvPr id="35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61" y="1524236"/>
            <a:ext cx="41271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200" b="1" dirty="0" smtClean="0">
                <a:latin typeface="+mn-lt"/>
              </a:rPr>
              <a:t>Strategie agronomiche </a:t>
            </a:r>
            <a:r>
              <a:rPr lang="it-IT" altLang="it-IT" sz="2200" b="1" dirty="0">
                <a:latin typeface="+mn-lt"/>
              </a:rPr>
              <a:t>e colturali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7723858" y="1955123"/>
            <a:ext cx="23364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Aspetti ambientali</a:t>
            </a:r>
            <a:endParaRPr lang="it-IT" sz="2200" b="1" dirty="0"/>
          </a:p>
        </p:txBody>
      </p:sp>
      <p:sp>
        <p:nvSpPr>
          <p:cNvPr id="38" name="Ovale 37"/>
          <p:cNvSpPr/>
          <p:nvPr/>
        </p:nvSpPr>
        <p:spPr>
          <a:xfrm>
            <a:off x="864705" y="2033882"/>
            <a:ext cx="3890571" cy="461777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="" xmlns:a16="http://schemas.microsoft.com/office/drawing/2014/main" id="{7CC2E9FB-484D-EB4C-A646-FA0DF2C0E4BE}"/>
              </a:ext>
            </a:extLst>
          </p:cNvPr>
          <p:cNvSpPr/>
          <p:nvPr/>
        </p:nvSpPr>
        <p:spPr>
          <a:xfrm>
            <a:off x="1678175" y="2983874"/>
            <a:ext cx="2713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altLang="it-IT" sz="2000" b="1" dirty="0" smtClean="0"/>
              <a:t>Programmi di difesa</a:t>
            </a:r>
            <a:endParaRPr lang="it-IT" altLang="it-IT" sz="2000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11756235" y="6444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</a:t>
            </a:r>
            <a:endParaRPr lang="it-IT" dirty="0"/>
          </a:p>
        </p:txBody>
      </p:sp>
      <p:grpSp>
        <p:nvGrpSpPr>
          <p:cNvPr id="42" name="Gruppo 41"/>
          <p:cNvGrpSpPr/>
          <p:nvPr/>
        </p:nvGrpSpPr>
        <p:grpSpPr>
          <a:xfrm>
            <a:off x="5703286" y="2514997"/>
            <a:ext cx="6203792" cy="2660767"/>
            <a:chOff x="5783000" y="1006337"/>
            <a:chExt cx="6203792" cy="2660766"/>
          </a:xfrm>
        </p:grpSpPr>
        <p:sp>
          <p:nvSpPr>
            <p:cNvPr id="43" name="Ovale 42"/>
            <p:cNvSpPr/>
            <p:nvPr/>
          </p:nvSpPr>
          <p:spPr>
            <a:xfrm>
              <a:off x="5783000" y="1006337"/>
              <a:ext cx="6203792" cy="2660766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="" xmlns:a16="http://schemas.microsoft.com/office/drawing/2014/main" id="{7CC2E9FB-484D-EB4C-A646-FA0DF2C0E4BE}"/>
                </a:ext>
              </a:extLst>
            </p:cNvPr>
            <p:cNvSpPr/>
            <p:nvPr/>
          </p:nvSpPr>
          <p:spPr>
            <a:xfrm>
              <a:off x="7836591" y="1043578"/>
              <a:ext cx="21848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it-IT" altLang="it-IT" sz="2000" b="1" dirty="0"/>
                <a:t>Emissioni gas serra</a:t>
              </a: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="" xmlns:a16="http://schemas.microsoft.com/office/drawing/2014/main" id="{7CC2E9FB-484D-EB4C-A646-FA0DF2C0E4BE}"/>
                </a:ext>
              </a:extLst>
            </p:cNvPr>
            <p:cNvSpPr/>
            <p:nvPr/>
          </p:nvSpPr>
          <p:spPr>
            <a:xfrm>
              <a:off x="7864413" y="1381774"/>
              <a:ext cx="2815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it-IT" altLang="it-IT" sz="2000" b="1" dirty="0" smtClean="0"/>
                <a:t>Rischi di contaminazione</a:t>
              </a:r>
              <a:endParaRPr lang="it-IT" altLang="it-IT" sz="2000" b="1" dirty="0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="" xmlns:a16="http://schemas.microsoft.com/office/drawing/2014/main" id="{7CC2E9FB-484D-EB4C-A646-FA0DF2C0E4BE}"/>
                </a:ext>
              </a:extLst>
            </p:cNvPr>
            <p:cNvSpPr/>
            <p:nvPr/>
          </p:nvSpPr>
          <p:spPr>
            <a:xfrm>
              <a:off x="7845156" y="1705048"/>
              <a:ext cx="22441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it-IT" altLang="it-IT" sz="2000" b="1" dirty="0"/>
                <a:t>Tutela fauna e flora</a:t>
              </a:r>
            </a:p>
          </p:txBody>
        </p:sp>
      </p:grpSp>
      <p:sp>
        <p:nvSpPr>
          <p:cNvPr id="48" name="Rettangolo 47"/>
          <p:cNvSpPr/>
          <p:nvPr/>
        </p:nvSpPr>
        <p:spPr>
          <a:xfrm>
            <a:off x="1750887" y="2262645"/>
            <a:ext cx="2213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 smtClean="0"/>
              <a:t>Modalità di semina</a:t>
            </a:r>
            <a:endParaRPr lang="it-IT" sz="2000" dirty="0"/>
          </a:p>
        </p:txBody>
      </p:sp>
      <p:pic>
        <p:nvPicPr>
          <p:cNvPr id="49" name="Picture 2" descr="Risultato immagini per magnaporthe grise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8774" r="4657" b="5253"/>
          <a:stretch/>
        </p:blipFill>
        <p:spPr bwMode="auto">
          <a:xfrm>
            <a:off x="1733371" y="4761724"/>
            <a:ext cx="1317588" cy="14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Uruguay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9" t="8364" r="35532" b="36427"/>
          <a:stretch/>
        </p:blipFill>
        <p:spPr bwMode="auto">
          <a:xfrm>
            <a:off x="2708144" y="4590668"/>
            <a:ext cx="1372629" cy="145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Risultato immagini per acqua e risa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64" y="3518941"/>
            <a:ext cx="2366909" cy="15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Risultato immagini per acqua e risai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5" r="15132"/>
          <a:stretch/>
        </p:blipFill>
        <p:spPr bwMode="auto">
          <a:xfrm>
            <a:off x="1226664" y="3721027"/>
            <a:ext cx="1034227" cy="14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Risultato immagini per methane emiision from rice fiekld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5" t="10849" r="31182" b="22215"/>
          <a:stretch/>
        </p:blipFill>
        <p:spPr bwMode="auto">
          <a:xfrm>
            <a:off x="6305146" y="3213730"/>
            <a:ext cx="1013043" cy="16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ttangolo 53"/>
          <p:cNvSpPr/>
          <p:nvPr/>
        </p:nvSpPr>
        <p:spPr>
          <a:xfrm>
            <a:off x="6196055" y="4518651"/>
            <a:ext cx="1339455" cy="611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/>
          <p:cNvSpPr txBox="1"/>
          <p:nvPr/>
        </p:nvSpPr>
        <p:spPr>
          <a:xfrm>
            <a:off x="6862401" y="358351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GHG</a:t>
            </a:r>
          </a:p>
        </p:txBody>
      </p:sp>
      <p:pic>
        <p:nvPicPr>
          <p:cNvPr id="5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t="25021" r="7507"/>
          <a:stretch>
            <a:fillRect/>
          </a:stretch>
        </p:blipFill>
        <p:spPr bwMode="auto">
          <a:xfrm>
            <a:off x="7607671" y="3728411"/>
            <a:ext cx="2293375" cy="11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104" y="3635820"/>
            <a:ext cx="975627" cy="1334659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 rotWithShape="1">
          <a:blip r:embed="rId9"/>
          <a:srcRect l="44871" t="19384" r="17527" b="9239"/>
          <a:stretch/>
        </p:blipFill>
        <p:spPr>
          <a:xfrm flipH="1">
            <a:off x="10691490" y="3227986"/>
            <a:ext cx="913560" cy="975455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0"/>
          <a:srcRect l="13894" t="26265" r="28808" b="8601"/>
          <a:stretch/>
        </p:blipFill>
        <p:spPr>
          <a:xfrm flipH="1">
            <a:off x="10335971" y="3922840"/>
            <a:ext cx="940289" cy="801248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 rotWithShape="1">
          <a:blip r:embed="rId11"/>
          <a:srcRect t="5609" b="11024"/>
          <a:stretch/>
        </p:blipFill>
        <p:spPr>
          <a:xfrm>
            <a:off x="7018129" y="4036685"/>
            <a:ext cx="278185" cy="429655"/>
          </a:xfrm>
          <a:prstGeom prst="rect">
            <a:avLst/>
          </a:prstGeom>
        </p:spPr>
      </p:pic>
      <p:sp>
        <p:nvSpPr>
          <p:cNvPr id="31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128" y="180866"/>
            <a:ext cx="1245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908418" y="2624337"/>
            <a:ext cx="2213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b="1" dirty="0" smtClean="0"/>
              <a:t>Scelta varietale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788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0"/>
          <p:cNvSpPr txBox="1">
            <a:spLocks noChangeArrowheads="1"/>
          </p:cNvSpPr>
          <p:nvPr/>
        </p:nvSpPr>
        <p:spPr bwMode="auto">
          <a:xfrm>
            <a:off x="3087107" y="446924"/>
            <a:ext cx="639263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Modalità d’uso in risaia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2420971" y="970144"/>
            <a:ext cx="8094629" cy="3595313"/>
            <a:chOff x="653080" y="1365509"/>
            <a:chExt cx="8295017" cy="5081927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0" t="21896" r="9248" b="7368"/>
            <a:stretch/>
          </p:blipFill>
          <p:spPr>
            <a:xfrm>
              <a:off x="653080" y="1365509"/>
              <a:ext cx="8295017" cy="5081927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7" name="Freccia a destra 26"/>
            <p:cNvSpPr/>
            <p:nvPr/>
          </p:nvSpPr>
          <p:spPr>
            <a:xfrm rot="20302089">
              <a:off x="1902541" y="3460956"/>
              <a:ext cx="417871" cy="1179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Freccia a destra 27"/>
            <p:cNvSpPr/>
            <p:nvPr/>
          </p:nvSpPr>
          <p:spPr>
            <a:xfrm rot="1235515">
              <a:off x="1942698" y="4479898"/>
              <a:ext cx="337557" cy="1004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Freccia a destra 28"/>
            <p:cNvSpPr/>
            <p:nvPr/>
          </p:nvSpPr>
          <p:spPr>
            <a:xfrm rot="20388615">
              <a:off x="5972255" y="2686777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reccia a destra 29"/>
            <p:cNvSpPr/>
            <p:nvPr/>
          </p:nvSpPr>
          <p:spPr>
            <a:xfrm rot="20388615">
              <a:off x="3042241" y="4449757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Freccia a destra 30"/>
            <p:cNvSpPr/>
            <p:nvPr/>
          </p:nvSpPr>
          <p:spPr>
            <a:xfrm rot="20388615">
              <a:off x="4783924" y="3362891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Freccia a destra 31"/>
            <p:cNvSpPr/>
            <p:nvPr/>
          </p:nvSpPr>
          <p:spPr>
            <a:xfrm rot="20388615">
              <a:off x="7427428" y="3548871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Freccia a destra 32"/>
            <p:cNvSpPr/>
            <p:nvPr/>
          </p:nvSpPr>
          <p:spPr>
            <a:xfrm rot="20388615">
              <a:off x="6739171" y="4600784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Freccia a destra 33"/>
            <p:cNvSpPr/>
            <p:nvPr/>
          </p:nvSpPr>
          <p:spPr>
            <a:xfrm rot="20388615">
              <a:off x="4903146" y="5488971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Freccia a destra 34"/>
            <p:cNvSpPr/>
            <p:nvPr/>
          </p:nvSpPr>
          <p:spPr>
            <a:xfrm rot="20388615">
              <a:off x="7626679" y="2762290"/>
              <a:ext cx="225356" cy="78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073" y="-27562"/>
            <a:ext cx="1245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637393" y="5639088"/>
            <a:ext cx="2130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/>
              <a:t>Azione  termoregolatrice</a:t>
            </a:r>
            <a:endParaRPr lang="it-IT" sz="2200" dirty="0"/>
          </a:p>
        </p:txBody>
      </p:sp>
      <p:sp>
        <p:nvSpPr>
          <p:cNvPr id="36" name="Freccia in giù 35"/>
          <p:cNvSpPr/>
          <p:nvPr/>
        </p:nvSpPr>
        <p:spPr>
          <a:xfrm>
            <a:off x="5809480" y="5185354"/>
            <a:ext cx="752500" cy="2069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5078306" y="5608481"/>
            <a:ext cx="2443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F</a:t>
            </a:r>
            <a:r>
              <a:rPr lang="it-IT" sz="2200" dirty="0" smtClean="0"/>
              <a:t>unzione fisiologica</a:t>
            </a:r>
          </a:p>
          <a:p>
            <a:pPr algn="ctr"/>
            <a:endParaRPr lang="it-IT" sz="22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7849637" y="5579201"/>
            <a:ext cx="2417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Prevenzione rischio salinizzazione (delta dei fiumi)</a:t>
            </a:r>
          </a:p>
        </p:txBody>
      </p:sp>
      <p:cxnSp>
        <p:nvCxnSpPr>
          <p:cNvPr id="41" name="Connettore diritto 40"/>
          <p:cNvCxnSpPr/>
          <p:nvPr/>
        </p:nvCxnSpPr>
        <p:spPr>
          <a:xfrm>
            <a:off x="6144844" y="5533323"/>
            <a:ext cx="0" cy="1352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8950214" y="5511559"/>
            <a:ext cx="0" cy="1352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/>
          <p:cNvCxnSpPr/>
          <p:nvPr/>
        </p:nvCxnSpPr>
        <p:spPr>
          <a:xfrm>
            <a:off x="3489307" y="5513257"/>
            <a:ext cx="5460907" cy="20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/>
          <p:cNvCxnSpPr/>
          <p:nvPr/>
        </p:nvCxnSpPr>
        <p:spPr>
          <a:xfrm>
            <a:off x="3489307" y="5513257"/>
            <a:ext cx="0" cy="1352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90"/>
          <p:cNvSpPr txBox="1">
            <a:spLocks noChangeArrowheads="1"/>
          </p:cNvSpPr>
          <p:nvPr/>
        </p:nvSpPr>
        <p:spPr bwMode="auto">
          <a:xfrm>
            <a:off x="3120424" y="4597156"/>
            <a:ext cx="635932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Ruolo agronomico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11756235" y="6444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98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9682655" y="287447"/>
            <a:ext cx="638504" cy="365125"/>
          </a:xfrm>
        </p:spPr>
        <p:txBody>
          <a:bodyPr/>
          <a:lstStyle/>
          <a:p>
            <a:fld id="{3C7F9825-93A6-4040-8BB1-B842551B8BC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Text Box 1028"/>
          <p:cNvSpPr txBox="1">
            <a:spLocks noChangeArrowheads="1"/>
          </p:cNvSpPr>
          <p:nvPr/>
        </p:nvSpPr>
        <p:spPr bwMode="auto">
          <a:xfrm>
            <a:off x="660401" y="3513307"/>
            <a:ext cx="11397521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81000" indent="-3810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180970" indent="-180970">
              <a:spcAft>
                <a:spcPts val="600"/>
              </a:spcAft>
              <a:buClr>
                <a:srgbClr val="3F95C4"/>
              </a:buClr>
              <a:buFont typeface="Arial" panose="020B0604020202020204" pitchFamily="34" charset="0"/>
              <a:buChar char="•"/>
              <a:defRPr/>
            </a:pP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Quantità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consumata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riso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molto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diversa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quella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colture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asciutte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180970" indent="-180970">
              <a:spcAft>
                <a:spcPts val="600"/>
              </a:spcAft>
              <a:buClr>
                <a:srgbClr val="3F95C4"/>
              </a:buClr>
              <a:buFont typeface="Arial" panose="020B0604020202020204" pitchFamily="34" charset="0"/>
              <a:buChar char="•"/>
              <a:defRPr/>
            </a:pP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Naturalmente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disponibile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e non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sottratta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en-GB" altLang="it-IT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altri</a:t>
            </a:r>
            <a:r>
              <a:rPr lang="en-GB" altLang="it-IT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usi</a:t>
            </a:r>
            <a:endParaRPr lang="en-GB" alt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0" indent="-180970">
              <a:spcAft>
                <a:spcPts val="600"/>
              </a:spcAft>
              <a:buClr>
                <a:srgbClr val="3F95C4"/>
              </a:buClr>
              <a:buFont typeface="Arial" panose="020B0604020202020204" pitchFamily="34" charset="0"/>
              <a:buChar char="•"/>
              <a:defRPr/>
            </a:pP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Riutilizzata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risaia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fino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 3 volte</a:t>
            </a:r>
          </a:p>
          <a:p>
            <a:pPr marL="180970" indent="-180970">
              <a:spcAft>
                <a:spcPts val="1200"/>
              </a:spcAft>
              <a:buClr>
                <a:srgbClr val="3F95C4"/>
              </a:buClr>
              <a:buFont typeface="Arial" panose="020B0604020202020204" pitchFamily="34" charset="0"/>
              <a:buChar char="•"/>
              <a:defRPr/>
            </a:pP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Acqua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percolata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innalza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livello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falde</a:t>
            </a: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valle</a:t>
            </a:r>
            <a:endParaRPr lang="en-GB" alt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3F95C4"/>
              </a:buClr>
              <a:defRPr/>
            </a:pPr>
            <a:r>
              <a:rPr lang="en-GB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</a:t>
            </a:r>
            <a:r>
              <a:rPr lang="en-GB" altLang="it-IT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Possibile</a:t>
            </a:r>
            <a:r>
              <a:rPr lang="en-GB" altLang="it-IT" sz="2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riduzione</a:t>
            </a:r>
            <a:endParaRPr lang="en-GB" altLang="it-IT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Clr>
                <a:srgbClr val="3F95C4"/>
              </a:buClr>
              <a:defRPr/>
            </a:pP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Semina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asciutta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 - </a:t>
            </a:r>
            <a:r>
              <a:rPr lang="en-GB" altLang="it-IT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Irrigazione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intermittente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 AWD (semi-</a:t>
            </a:r>
            <a:r>
              <a:rPr lang="en-GB" altLang="it-IT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sperimentale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it-IT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Clr>
                <a:srgbClr val="3F95C4"/>
              </a:buClr>
              <a:defRPr/>
            </a:pP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Varietà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ciclo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breve          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Irrigazione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it-IT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goccia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altLang="it-IT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sperimentale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it-IT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GB" altLang="it-IT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15"/>
          <p:cNvSpPr txBox="1">
            <a:spLocks noChangeArrowheads="1"/>
          </p:cNvSpPr>
          <p:nvPr/>
        </p:nvSpPr>
        <p:spPr bwMode="auto">
          <a:xfrm>
            <a:off x="4314392" y="3121585"/>
            <a:ext cx="2113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Percolazione: 12%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634112" y="2444913"/>
            <a:ext cx="4101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In 100%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(20.000-40.000 m3/ha)</a:t>
            </a:r>
          </a:p>
        </p:txBody>
      </p:sp>
      <p:sp>
        <p:nvSpPr>
          <p:cNvPr id="6" name="Rettangolo 5"/>
          <p:cNvSpPr/>
          <p:nvPr/>
        </p:nvSpPr>
        <p:spPr>
          <a:xfrm rot="331766">
            <a:off x="3310991" y="1428337"/>
            <a:ext cx="891724" cy="2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529757" y="854674"/>
            <a:ext cx="891724" cy="2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385817" y="1653169"/>
            <a:ext cx="891724" cy="2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19"/>
          <p:cNvSpPr txBox="1">
            <a:spLocks noChangeArrowheads="1"/>
          </p:cNvSpPr>
          <p:nvPr/>
        </p:nvSpPr>
        <p:spPr bwMode="auto">
          <a:xfrm>
            <a:off x="6921806" y="1895050"/>
            <a:ext cx="1469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uscita: </a:t>
            </a:r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73%</a:t>
            </a:r>
          </a:p>
        </p:txBody>
      </p:sp>
      <p:sp>
        <p:nvSpPr>
          <p:cNvPr id="10" name="CasellaDiTesto 14">
            <a:extLst>
              <a:ext uri="{FF2B5EF4-FFF2-40B4-BE49-F238E27FC236}">
                <a16:creationId xmlns="" xmlns:a16="http://schemas.microsoft.com/office/drawing/2014/main" id="{04BA270E-6F3D-3044-B7ED-DF4D1C20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392" y="1212752"/>
            <a:ext cx="27854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Evapotraspirazione: 15%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7E5464C8-4DDC-E247-A33A-C19215D1E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965" y="2428244"/>
            <a:ext cx="22970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0" indent="-180970">
              <a:buFont typeface="Arial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Corsi d’acqua</a:t>
            </a:r>
          </a:p>
          <a:p>
            <a:pPr marL="180970" indent="-180970">
              <a:buFont typeface="Arial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Altre risaie</a:t>
            </a:r>
          </a:p>
          <a:p>
            <a:pPr marL="180970" indent="-180970">
              <a:buFont typeface="Arial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Altri usi  (energetici)</a:t>
            </a:r>
            <a:endParaRPr lang="it-IT" sz="1600" b="1" dirty="0">
              <a:solidFill>
                <a:srgbClr val="00206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106252" y="708391"/>
            <a:ext cx="5836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itchFamily="34" charset="0"/>
              </a:rPr>
              <a:t>Acqua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1756235" y="6444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</a:t>
            </a:r>
            <a:endParaRPr lang="it-IT" dirty="0"/>
          </a:p>
        </p:txBody>
      </p:sp>
      <p:pic>
        <p:nvPicPr>
          <p:cNvPr id="15" name="Immagine 16" descr="figure1_tagliat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046" y="772432"/>
            <a:ext cx="4694095" cy="203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2" descr="path303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285" y="1653169"/>
            <a:ext cx="4293188" cy="1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2681317" y="2414984"/>
            <a:ext cx="4101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entrata </a:t>
            </a:r>
            <a:r>
              <a:rPr lang="it-IT" sz="2000" b="1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100%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(20.000-40.000 m3/ha)</a:t>
            </a:r>
          </a:p>
        </p:txBody>
      </p:sp>
      <p:sp>
        <p:nvSpPr>
          <p:cNvPr id="18" name="Rettangolo 17"/>
          <p:cNvSpPr/>
          <p:nvPr/>
        </p:nvSpPr>
        <p:spPr>
          <a:xfrm rot="331766">
            <a:off x="3310991" y="1428337"/>
            <a:ext cx="891724" cy="2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3529757" y="854674"/>
            <a:ext cx="891724" cy="2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6385817" y="1653169"/>
            <a:ext cx="891724" cy="2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774" y="4060165"/>
            <a:ext cx="1673087" cy="1351853"/>
          </a:xfrm>
          <a:prstGeom prst="rect">
            <a:avLst/>
          </a:prstGeom>
        </p:spPr>
      </p:pic>
      <p:sp>
        <p:nvSpPr>
          <p:cNvPr id="22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220" y="-200"/>
            <a:ext cx="1245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5371220" y="812326"/>
            <a:ext cx="1728614" cy="374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 Box 90"/>
          <p:cNvSpPr txBox="1">
            <a:spLocks noChangeArrowheads="1"/>
          </p:cNvSpPr>
          <p:nvPr/>
        </p:nvSpPr>
        <p:spPr bwMode="auto">
          <a:xfrm>
            <a:off x="2828244" y="533744"/>
            <a:ext cx="639263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Volumi utilizzati in risaia</a:t>
            </a:r>
          </a:p>
        </p:txBody>
      </p:sp>
    </p:spTree>
    <p:extLst>
      <p:ext uri="{BB962C8B-B14F-4D97-AF65-F5344CB8AC3E}">
        <p14:creationId xmlns:p14="http://schemas.microsoft.com/office/powerpoint/2010/main" val="20373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Rettangolo 2851"/>
          <p:cNvSpPr/>
          <p:nvPr/>
        </p:nvSpPr>
        <p:spPr>
          <a:xfrm>
            <a:off x="9060829" y="5092058"/>
            <a:ext cx="2109168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̴ 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62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endParaRPr lang="en-GB" altLang="it-IT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Superficie</a:t>
            </a:r>
            <a:r>
              <a:rPr lang="en-GB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endParaRPr lang="it-IT" sz="2200" dirty="0"/>
          </a:p>
        </p:txBody>
      </p:sp>
      <p:sp>
        <p:nvSpPr>
          <p:cNvPr id="2853" name="Rettangolo 2852"/>
          <p:cNvSpPr/>
          <p:nvPr/>
        </p:nvSpPr>
        <p:spPr>
          <a:xfrm>
            <a:off x="9203636" y="2727268"/>
            <a:ext cx="2162283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̴ </a:t>
            </a:r>
            <a:r>
              <a:rPr lang="en-GB" altLang="it-IT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en-GB" alt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GB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superficie</a:t>
            </a:r>
            <a:r>
              <a:rPr lang="en-GB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endParaRPr lang="it-IT" sz="2200" dirty="0"/>
          </a:p>
        </p:txBody>
      </p:sp>
      <p:grpSp>
        <p:nvGrpSpPr>
          <p:cNvPr id="28" name="Gruppo 27"/>
          <p:cNvGrpSpPr/>
          <p:nvPr/>
        </p:nvGrpSpPr>
        <p:grpSpPr>
          <a:xfrm>
            <a:off x="665797" y="1191784"/>
            <a:ext cx="8076708" cy="2917989"/>
            <a:chOff x="665797" y="1191784"/>
            <a:chExt cx="8076708" cy="291798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50"/>
            <a:stretch/>
          </p:blipFill>
          <p:spPr>
            <a:xfrm>
              <a:off x="944285" y="1757098"/>
              <a:ext cx="7798220" cy="2352675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1057274" y="1695450"/>
              <a:ext cx="2562225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65797" y="1191784"/>
              <a:ext cx="17459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Semina in acqua</a:t>
              </a:r>
            </a:p>
            <a:p>
              <a:r>
                <a:rPr lang="it-IT" b="1" dirty="0" smtClean="0"/>
                <a:t>e sommersione</a:t>
              </a:r>
            </a:p>
            <a:p>
              <a:r>
                <a:rPr lang="it-IT" b="1" dirty="0" smtClean="0"/>
                <a:t>continua</a:t>
              </a:r>
              <a:endParaRPr lang="it-IT" b="1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3164910" y="1374457"/>
              <a:ext cx="978465" cy="49244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300" b="1" dirty="0" smtClean="0"/>
                <a:t>Asciutta di radicazione</a:t>
              </a:r>
              <a:endParaRPr lang="it-IT" sz="1300" b="1" dirty="0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2387221" y="2033838"/>
              <a:ext cx="1232278" cy="614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Connettore diritto 13"/>
            <p:cNvCxnSpPr/>
            <p:nvPr/>
          </p:nvCxnSpPr>
          <p:spPr>
            <a:xfrm flipH="1" flipV="1">
              <a:off x="3486150" y="1866900"/>
              <a:ext cx="9525" cy="8603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1" r="9692"/>
            <a:stretch/>
          </p:blipFill>
          <p:spPr>
            <a:xfrm>
              <a:off x="1970160" y="1872736"/>
              <a:ext cx="1381125" cy="908873"/>
            </a:xfrm>
            <a:prstGeom prst="rect">
              <a:avLst/>
            </a:prstGeom>
          </p:spPr>
        </p:pic>
        <p:cxnSp>
          <p:nvCxnSpPr>
            <p:cNvPr id="22" name="Connettore 2 21"/>
            <p:cNvCxnSpPr/>
            <p:nvPr/>
          </p:nvCxnSpPr>
          <p:spPr>
            <a:xfrm flipH="1" flipV="1">
              <a:off x="2924175" y="2727268"/>
              <a:ext cx="9525" cy="1207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>
              <a:off x="2949195" y="2787621"/>
              <a:ext cx="0" cy="1824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/>
          <p:cNvGrpSpPr/>
          <p:nvPr/>
        </p:nvGrpSpPr>
        <p:grpSpPr>
          <a:xfrm>
            <a:off x="482004" y="4109773"/>
            <a:ext cx="8352503" cy="2581665"/>
            <a:chOff x="432762" y="3966701"/>
            <a:chExt cx="8352503" cy="258166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243"/>
            <a:stretch/>
          </p:blipFill>
          <p:spPr>
            <a:xfrm>
              <a:off x="987045" y="4119049"/>
              <a:ext cx="7798220" cy="2429317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1133475" y="4787878"/>
              <a:ext cx="1869885" cy="298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32762" y="3966701"/>
              <a:ext cx="23052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Semina in asciutta</a:t>
              </a:r>
            </a:p>
            <a:p>
              <a:r>
                <a:rPr lang="it-IT" b="1" dirty="0"/>
                <a:t>e</a:t>
              </a:r>
              <a:r>
                <a:rPr lang="it-IT" b="1" dirty="0" smtClean="0"/>
                <a:t> sommersione dopo 3°-4° foglia</a:t>
              </a:r>
              <a:endParaRPr lang="it-IT" b="1" dirty="0"/>
            </a:p>
          </p:txBody>
        </p:sp>
        <p:pic>
          <p:nvPicPr>
            <p:cNvPr id="20" name="Picture 2" descr="il ciclo di vita del riso | il Re del Ris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9" t="32190" r="14623" b="19340"/>
            <a:stretch/>
          </p:blipFill>
          <p:spPr bwMode="auto">
            <a:xfrm>
              <a:off x="1920918" y="4735778"/>
              <a:ext cx="1390382" cy="76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Connettore 2 29"/>
            <p:cNvCxnSpPr/>
            <p:nvPr/>
          </p:nvCxnSpPr>
          <p:spPr>
            <a:xfrm>
              <a:off x="2387221" y="5505043"/>
              <a:ext cx="0" cy="1824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/>
          <p:cNvSpPr txBox="1"/>
          <p:nvPr/>
        </p:nvSpPr>
        <p:spPr>
          <a:xfrm>
            <a:off x="4715948" y="687489"/>
            <a:ext cx="305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Modalità di semina</a:t>
            </a:r>
            <a:endParaRPr lang="it-IT" sz="2800" b="1" dirty="0"/>
          </a:p>
        </p:txBody>
      </p:sp>
      <p:sp>
        <p:nvSpPr>
          <p:cNvPr id="35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977" y="102714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1756235" y="6444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54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" name="CasellaDiTesto 2846"/>
          <p:cNvSpPr txBox="1"/>
          <p:nvPr/>
        </p:nvSpPr>
        <p:spPr>
          <a:xfrm>
            <a:off x="4691765" y="612229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Tipologia varietale</a:t>
            </a:r>
            <a:endParaRPr lang="it-IT" sz="2800" b="1" dirty="0"/>
          </a:p>
        </p:txBody>
      </p:sp>
      <p:sp>
        <p:nvSpPr>
          <p:cNvPr id="2857" name="CasellaDiTesto 2856"/>
          <p:cNvSpPr txBox="1"/>
          <p:nvPr/>
        </p:nvSpPr>
        <p:spPr>
          <a:xfrm>
            <a:off x="1751644" y="1216329"/>
            <a:ext cx="282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a typeface="AppleGothic" charset="0"/>
                <a:cs typeface="AppleGothic" charset="0"/>
                <a:sym typeface="Lucida Grande" charset="0"/>
              </a:rPr>
              <a:t>Varietà convenzionali</a:t>
            </a:r>
          </a:p>
        </p:txBody>
      </p:sp>
      <p:sp>
        <p:nvSpPr>
          <p:cNvPr id="2867" name="CasellaDiTesto 2866"/>
          <p:cNvSpPr txBox="1"/>
          <p:nvPr/>
        </p:nvSpPr>
        <p:spPr>
          <a:xfrm>
            <a:off x="8799771" y="4642265"/>
            <a:ext cx="26243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dirty="0" smtClean="0"/>
              <a:t>    + </a:t>
            </a:r>
            <a:r>
              <a:rPr lang="it-IT" sz="1700" dirty="0" err="1" smtClean="0"/>
              <a:t>Postcript</a:t>
            </a:r>
            <a:r>
              <a:rPr lang="it-IT" sz="1700" dirty="0" smtClean="0"/>
              <a:t> (</a:t>
            </a:r>
            <a:r>
              <a:rPr lang="it-IT" sz="1700" dirty="0" err="1" smtClean="0"/>
              <a:t>imazamox</a:t>
            </a:r>
            <a:r>
              <a:rPr lang="it-IT" sz="1700" dirty="0" smtClean="0"/>
              <a:t>)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329830" y="1874497"/>
            <a:ext cx="3166001" cy="3045445"/>
            <a:chOff x="1330879" y="2135865"/>
            <a:chExt cx="3166001" cy="3045445"/>
          </a:xfrm>
        </p:grpSpPr>
        <p:sp>
          <p:nvSpPr>
            <p:cNvPr id="2872" name="Rettangolo 2871"/>
            <p:cNvSpPr/>
            <p:nvPr/>
          </p:nvSpPr>
          <p:spPr>
            <a:xfrm>
              <a:off x="1330879" y="2175835"/>
              <a:ext cx="3166001" cy="300547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ea typeface="AppleGothic" charset="0"/>
                  <a:cs typeface="AppleGothic" charset="0"/>
                  <a:sym typeface="Lucida Grande" charset="0"/>
                </a:rPr>
                <a:t>43%</a:t>
              </a:r>
            </a:p>
            <a:p>
              <a:pPr algn="ctr"/>
              <a:endParaRPr lang="it-IT" dirty="0"/>
            </a:p>
          </p:txBody>
        </p:sp>
        <p:pic>
          <p:nvPicPr>
            <p:cNvPr id="2870" name="Picture 6" descr="https://www.melzideril.com/wp-content/uploads/2020/09/slide_wp_carnaroli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52" r="5098"/>
            <a:stretch/>
          </p:blipFill>
          <p:spPr bwMode="auto">
            <a:xfrm>
              <a:off x="1740061" y="2790125"/>
              <a:ext cx="2020706" cy="198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75" name="Rettangolo 2874"/>
            <p:cNvSpPr/>
            <p:nvPr/>
          </p:nvSpPr>
          <p:spPr>
            <a:xfrm>
              <a:off x="1957755" y="2405464"/>
              <a:ext cx="20564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>
                  <a:ea typeface="AppleGothic" charset="0"/>
                  <a:cs typeface="AppleGothic" charset="0"/>
                  <a:sym typeface="Lucida Grande" charset="0"/>
                </a:rPr>
                <a:t> 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43%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superf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totale</a:t>
              </a:r>
              <a:endParaRPr lang="it-IT" dirty="0"/>
            </a:p>
          </p:txBody>
        </p:sp>
        <p:sp>
          <p:nvSpPr>
            <p:cNvPr id="2876" name="CasellaDiTesto 2875"/>
            <p:cNvSpPr txBox="1"/>
            <p:nvPr/>
          </p:nvSpPr>
          <p:spPr>
            <a:xfrm>
              <a:off x="2381880" y="2135865"/>
              <a:ext cx="737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Varie     </a:t>
              </a:r>
            </a:p>
          </p:txBody>
        </p:sp>
        <p:sp>
          <p:nvSpPr>
            <p:cNvPr id="2877" name="CasellaDiTesto 2876"/>
            <p:cNvSpPr txBox="1"/>
            <p:nvPr/>
          </p:nvSpPr>
          <p:spPr>
            <a:xfrm>
              <a:off x="2037480" y="4727311"/>
              <a:ext cx="161961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700" dirty="0" smtClean="0"/>
                <a:t>+ Vari diserbanti</a:t>
              </a:r>
              <a:endParaRPr lang="it-IT" sz="1700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792440" y="1249189"/>
            <a:ext cx="6335083" cy="3670572"/>
            <a:chOff x="4776865" y="1510738"/>
            <a:chExt cx="6335083" cy="3670572"/>
          </a:xfrm>
        </p:grpSpPr>
        <p:sp>
          <p:nvSpPr>
            <p:cNvPr id="2856" name="Rettangolo 2855"/>
            <p:cNvSpPr/>
            <p:nvPr/>
          </p:nvSpPr>
          <p:spPr>
            <a:xfrm>
              <a:off x="4776870" y="2166342"/>
              <a:ext cx="6335078" cy="300547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58" name="CasellaDiTesto 2857"/>
            <p:cNvSpPr txBox="1"/>
            <p:nvPr/>
          </p:nvSpPr>
          <p:spPr>
            <a:xfrm>
              <a:off x="7200984" y="2139467"/>
              <a:ext cx="185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ea typeface="AppleGothic" charset="0"/>
                  <a:cs typeface="AppleGothic" charset="0"/>
                  <a:sym typeface="Lucida Grande" charset="0"/>
                </a:rPr>
                <a:t>V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ar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Clearfield</a:t>
              </a:r>
              <a:endParaRPr lang="it-IT" b="1" dirty="0">
                <a:ea typeface="AppleGothic" charset="0"/>
                <a:cs typeface="AppleGothic" charset="0"/>
                <a:sym typeface="Lucida Grande" charset="0"/>
              </a:endParaRPr>
            </a:p>
          </p:txBody>
        </p:sp>
        <p:sp>
          <p:nvSpPr>
            <p:cNvPr id="2860" name="CasellaDiTesto 2859"/>
            <p:cNvSpPr txBox="1"/>
            <p:nvPr/>
          </p:nvSpPr>
          <p:spPr>
            <a:xfrm>
              <a:off x="5260045" y="2151225"/>
              <a:ext cx="1496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Var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Provisia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     </a:t>
              </a:r>
            </a:p>
          </p:txBody>
        </p:sp>
        <p:sp>
          <p:nvSpPr>
            <p:cNvPr id="2861" name="CasellaDiTesto 2860"/>
            <p:cNvSpPr txBox="1"/>
            <p:nvPr/>
          </p:nvSpPr>
          <p:spPr>
            <a:xfrm>
              <a:off x="9017045" y="2121568"/>
              <a:ext cx="2092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ea typeface="AppleGothic" charset="0"/>
                  <a:cs typeface="AppleGothic" charset="0"/>
                  <a:sym typeface="Lucida Grande" charset="0"/>
                </a:rPr>
                <a:t>V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ar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FullPage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 (ibridi)</a:t>
              </a:r>
              <a:endParaRPr lang="it-IT" b="1" dirty="0">
                <a:ea typeface="AppleGothic" charset="0"/>
                <a:cs typeface="AppleGothic" charset="0"/>
                <a:sym typeface="Lucida Grande" charset="0"/>
              </a:endParaRPr>
            </a:p>
          </p:txBody>
        </p:sp>
        <p:pic>
          <p:nvPicPr>
            <p:cNvPr id="2862" name="Picture 8" descr="https://www.tecnoseed.it/upload/immagini/img400/71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3" r="61166" b="53816"/>
            <a:stretch/>
          </p:blipFill>
          <p:spPr bwMode="auto">
            <a:xfrm>
              <a:off x="7203135" y="2975307"/>
              <a:ext cx="1655085" cy="143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3" name="Picture 10" descr="IL PRIMO RISO PROVISIA® - RisoItaliano | Il portale del ris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6" t="9933" r="39775" b="47812"/>
            <a:stretch/>
          </p:blipFill>
          <p:spPr bwMode="auto">
            <a:xfrm>
              <a:off x="5088765" y="2936078"/>
              <a:ext cx="1777193" cy="1526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4" name="Picture 12" descr="Coltivazione riso Adam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0" b="63686"/>
            <a:stretch/>
          </p:blipFill>
          <p:spPr bwMode="auto">
            <a:xfrm>
              <a:off x="9288051" y="2928901"/>
              <a:ext cx="1589092" cy="1459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5" name="CasellaDiTesto 2864"/>
            <p:cNvSpPr txBox="1"/>
            <p:nvPr/>
          </p:nvSpPr>
          <p:spPr>
            <a:xfrm>
              <a:off x="4776865" y="4665823"/>
              <a:ext cx="221926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700" dirty="0" smtClean="0"/>
                <a:t>+ </a:t>
              </a:r>
              <a:r>
                <a:rPr lang="it-IT" sz="1700" dirty="0" err="1" smtClean="0"/>
                <a:t>Verresta</a:t>
              </a:r>
              <a:r>
                <a:rPr lang="it-IT" sz="1700" dirty="0" smtClean="0"/>
                <a:t> </a:t>
              </a:r>
              <a:r>
                <a:rPr lang="it-IT" sz="1700" dirty="0"/>
                <a:t>(</a:t>
              </a:r>
              <a:r>
                <a:rPr lang="it-IT" sz="1700" dirty="0" err="1"/>
                <a:t>ciclossidim</a:t>
              </a:r>
              <a:r>
                <a:rPr lang="it-IT" sz="1700" dirty="0" smtClean="0"/>
                <a:t>)</a:t>
              </a:r>
              <a:endParaRPr lang="it-IT" sz="1700" dirty="0"/>
            </a:p>
          </p:txBody>
        </p:sp>
        <p:sp>
          <p:nvSpPr>
            <p:cNvPr id="2866" name="CasellaDiTesto 2865"/>
            <p:cNvSpPr txBox="1"/>
            <p:nvPr/>
          </p:nvSpPr>
          <p:spPr>
            <a:xfrm>
              <a:off x="6756965" y="4678491"/>
              <a:ext cx="273962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700" dirty="0" smtClean="0"/>
                <a:t>     + </a:t>
              </a:r>
              <a:r>
                <a:rPr lang="it-IT" sz="1700" dirty="0"/>
                <a:t>B</a:t>
              </a:r>
              <a:r>
                <a:rPr lang="it-IT" sz="1700" dirty="0" smtClean="0"/>
                <a:t>eyond (</a:t>
              </a:r>
              <a:r>
                <a:rPr lang="it-IT" sz="1700" dirty="0" err="1" smtClean="0"/>
                <a:t>imazamox</a:t>
              </a:r>
              <a:r>
                <a:rPr lang="it-IT" sz="1700" dirty="0" smtClean="0"/>
                <a:t>)</a:t>
              </a:r>
            </a:p>
          </p:txBody>
        </p:sp>
        <p:cxnSp>
          <p:nvCxnSpPr>
            <p:cNvPr id="2869" name="Connettore diritto 2868"/>
            <p:cNvCxnSpPr/>
            <p:nvPr/>
          </p:nvCxnSpPr>
          <p:spPr>
            <a:xfrm>
              <a:off x="9053245" y="2261230"/>
              <a:ext cx="0" cy="29200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" name="CasellaDiTesto 2870"/>
            <p:cNvSpPr txBox="1"/>
            <p:nvPr/>
          </p:nvSpPr>
          <p:spPr>
            <a:xfrm>
              <a:off x="6800350" y="1510738"/>
              <a:ext cx="35573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ea typeface="AppleGothic" charset="0"/>
                  <a:cs typeface="AppleGothic" charset="0"/>
                  <a:sym typeface="Lucida Grande" charset="0"/>
                </a:rPr>
                <a:t>Varietà tolleranti a erbicidi</a:t>
              </a:r>
            </a:p>
          </p:txBody>
        </p:sp>
        <p:cxnSp>
          <p:nvCxnSpPr>
            <p:cNvPr id="2873" name="Connettore diritto 2872"/>
            <p:cNvCxnSpPr/>
            <p:nvPr/>
          </p:nvCxnSpPr>
          <p:spPr>
            <a:xfrm>
              <a:off x="7036950" y="2145721"/>
              <a:ext cx="48052" cy="302609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4" name="Rettangolo 2873"/>
            <p:cNvSpPr/>
            <p:nvPr/>
          </p:nvSpPr>
          <p:spPr>
            <a:xfrm>
              <a:off x="4811768" y="2444843"/>
              <a:ext cx="20541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>
                  <a:ea typeface="AppleGothic" charset="0"/>
                  <a:cs typeface="AppleGothic" charset="0"/>
                  <a:sym typeface="Lucida Grande" charset="0"/>
                </a:rPr>
                <a:t> 18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%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superf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totale</a:t>
              </a:r>
              <a:endParaRPr lang="it-IT" dirty="0"/>
            </a:p>
          </p:txBody>
        </p:sp>
        <p:sp>
          <p:nvSpPr>
            <p:cNvPr id="2878" name="Rettangolo 2877"/>
            <p:cNvSpPr/>
            <p:nvPr/>
          </p:nvSpPr>
          <p:spPr>
            <a:xfrm>
              <a:off x="7047557" y="2446326"/>
              <a:ext cx="20069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>
                  <a:ea typeface="AppleGothic" charset="0"/>
                  <a:cs typeface="AppleGothic" charset="0"/>
                  <a:sym typeface="Lucida Grande" charset="0"/>
                </a:rPr>
                <a:t> 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37%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superf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totale</a:t>
              </a:r>
              <a:endParaRPr lang="it-IT" dirty="0"/>
            </a:p>
          </p:txBody>
        </p:sp>
        <p:sp>
          <p:nvSpPr>
            <p:cNvPr id="2879" name="Rettangolo 2878"/>
            <p:cNvSpPr/>
            <p:nvPr/>
          </p:nvSpPr>
          <p:spPr>
            <a:xfrm>
              <a:off x="9126038" y="2442576"/>
              <a:ext cx="19524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>
                  <a:ea typeface="AppleGothic" charset="0"/>
                  <a:cs typeface="AppleGothic" charset="0"/>
                  <a:sym typeface="Lucida Grande" charset="0"/>
                </a:rPr>
                <a:t> 2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% </a:t>
              </a:r>
              <a:r>
                <a:rPr lang="it-IT" b="1" dirty="0" err="1" smtClean="0">
                  <a:ea typeface="AppleGothic" charset="0"/>
                  <a:cs typeface="AppleGothic" charset="0"/>
                  <a:sym typeface="Lucida Grande" charset="0"/>
                </a:rPr>
                <a:t>superf</a:t>
              </a:r>
              <a:r>
                <a:rPr lang="it-IT" b="1" dirty="0" smtClean="0">
                  <a:ea typeface="AppleGothic" charset="0"/>
                  <a:cs typeface="AppleGothic" charset="0"/>
                  <a:sym typeface="Lucida Grande" charset="0"/>
                </a:rPr>
                <a:t>. totale</a:t>
              </a:r>
              <a:endParaRPr lang="it-IT" dirty="0"/>
            </a:p>
          </p:txBody>
        </p:sp>
      </p:grpSp>
      <p:sp>
        <p:nvSpPr>
          <p:cNvPr id="2882" name="Rettangolo 2881"/>
          <p:cNvSpPr/>
          <p:nvPr/>
        </p:nvSpPr>
        <p:spPr>
          <a:xfrm>
            <a:off x="875283" y="5621343"/>
            <a:ext cx="448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Semina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acqua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̴ 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convenz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dirty="0"/>
          </a:p>
        </p:txBody>
      </p:sp>
      <p:sp>
        <p:nvSpPr>
          <p:cNvPr id="6" name="Freccia in giù 5"/>
          <p:cNvSpPr/>
          <p:nvPr/>
        </p:nvSpPr>
        <p:spPr>
          <a:xfrm>
            <a:off x="2333898" y="5294580"/>
            <a:ext cx="904460" cy="2860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83" name="Freccia in giù 2882"/>
          <p:cNvSpPr/>
          <p:nvPr/>
        </p:nvSpPr>
        <p:spPr>
          <a:xfrm>
            <a:off x="7674546" y="5253812"/>
            <a:ext cx="904460" cy="2860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84" name="Rettangolo 2883"/>
          <p:cNvSpPr/>
          <p:nvPr/>
        </p:nvSpPr>
        <p:spPr>
          <a:xfrm>
            <a:off x="875283" y="6030109"/>
            <a:ext cx="448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Semina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asciutta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̴ 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convenz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dirty="0"/>
          </a:p>
        </p:txBody>
      </p:sp>
      <p:sp>
        <p:nvSpPr>
          <p:cNvPr id="2885" name="Rettangolo 2884"/>
          <p:cNvSpPr/>
          <p:nvPr/>
        </p:nvSpPr>
        <p:spPr>
          <a:xfrm>
            <a:off x="6268229" y="5607038"/>
            <a:ext cx="448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Semina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acqua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̴ 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20 -25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tolleranti</a:t>
            </a:r>
            <a:endParaRPr lang="it-IT" dirty="0"/>
          </a:p>
        </p:txBody>
      </p:sp>
      <p:sp>
        <p:nvSpPr>
          <p:cNvPr id="2886" name="Rettangolo 2885"/>
          <p:cNvSpPr/>
          <p:nvPr/>
        </p:nvSpPr>
        <p:spPr>
          <a:xfrm>
            <a:off x="6268229" y="6015804"/>
            <a:ext cx="50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Semina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asciutta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̴ 80 - 75 </a:t>
            </a:r>
            <a:r>
              <a:rPr lang="en-GB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en-GB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tolleranti</a:t>
            </a:r>
            <a:endParaRPr lang="it-IT" dirty="0"/>
          </a:p>
        </p:txBody>
      </p:sp>
      <p:sp>
        <p:nvSpPr>
          <p:cNvPr id="35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977" y="-8558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1756235" y="6444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32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magine 3" descr="pag89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21190"/>
          <a:stretch>
            <a:fillRect/>
          </a:stretch>
        </p:blipFill>
        <p:spPr bwMode="auto">
          <a:xfrm>
            <a:off x="362352" y="2225733"/>
            <a:ext cx="3532063" cy="22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itolo 1"/>
          <p:cNvSpPr txBox="1">
            <a:spLocks/>
          </p:cNvSpPr>
          <p:nvPr/>
        </p:nvSpPr>
        <p:spPr bwMode="auto">
          <a:xfrm>
            <a:off x="3494012" y="1334765"/>
            <a:ext cx="640694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smtClean="0"/>
              <a:t>Strato d’acqua uniforme (livellamento terreno)</a:t>
            </a:r>
            <a:endParaRPr lang="it-IT" altLang="it-IT" sz="2400" b="1" dirty="0"/>
          </a:p>
        </p:txBody>
      </p:sp>
      <p:sp>
        <p:nvSpPr>
          <p:cNvPr id="70" name="CasellaDiTesto 69"/>
          <p:cNvSpPr txBox="1"/>
          <p:nvPr/>
        </p:nvSpPr>
        <p:spPr>
          <a:xfrm>
            <a:off x="3494012" y="4748742"/>
            <a:ext cx="5977449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lnSpc>
                <a:spcPct val="110000"/>
              </a:lnSpc>
              <a:buFont typeface="Arial"/>
              <a:buChar char="•"/>
              <a:defRPr/>
            </a:pPr>
            <a:r>
              <a:rPr lang="it-IT" sz="2400" dirty="0" smtClean="0"/>
              <a:t>Emergenza coltura e infestanti uniforme</a:t>
            </a:r>
            <a:endParaRPr lang="it-IT" sz="2400" dirty="0"/>
          </a:p>
          <a:p>
            <a:pPr marL="182563" indent="-182563">
              <a:lnSpc>
                <a:spcPct val="110000"/>
              </a:lnSpc>
              <a:buFont typeface="Arial"/>
              <a:buChar char="•"/>
              <a:defRPr/>
            </a:pPr>
            <a:r>
              <a:rPr lang="it-IT" sz="2400" dirty="0" smtClean="0"/>
              <a:t>Controllo infestanti </a:t>
            </a:r>
            <a:r>
              <a:rPr lang="it-IT" sz="2400" dirty="0"/>
              <a:t>più efficace</a:t>
            </a:r>
          </a:p>
          <a:p>
            <a:pPr marL="182563" indent="-182563">
              <a:lnSpc>
                <a:spcPct val="110000"/>
              </a:lnSpc>
              <a:buFont typeface="Arial"/>
              <a:buChar char="•"/>
              <a:defRPr/>
            </a:pPr>
            <a:r>
              <a:rPr lang="it-IT" sz="2400" dirty="0"/>
              <a:t>D</a:t>
            </a:r>
            <a:r>
              <a:rPr lang="it-IT" sz="2400" dirty="0" smtClean="0"/>
              <a:t>renaggi </a:t>
            </a:r>
            <a:r>
              <a:rPr lang="it-IT" sz="2400" dirty="0"/>
              <a:t>e sommersioni più rapidi</a:t>
            </a:r>
          </a:p>
          <a:p>
            <a:pPr marL="182563" indent="-182563">
              <a:lnSpc>
                <a:spcPct val="110000"/>
              </a:lnSpc>
              <a:buFont typeface="Arial"/>
              <a:buChar char="•"/>
              <a:defRPr/>
            </a:pPr>
            <a:r>
              <a:rPr lang="it-IT" sz="2400" dirty="0" smtClean="0"/>
              <a:t>Maggior efficienza uso dell’acqua</a:t>
            </a:r>
            <a:endParaRPr lang="it-IT" sz="2400" dirty="0"/>
          </a:p>
        </p:txBody>
      </p:sp>
      <p:grpSp>
        <p:nvGrpSpPr>
          <p:cNvPr id="71" name="Gruppo 70"/>
          <p:cNvGrpSpPr/>
          <p:nvPr/>
        </p:nvGrpSpPr>
        <p:grpSpPr>
          <a:xfrm>
            <a:off x="3894415" y="2200139"/>
            <a:ext cx="7969041" cy="2281373"/>
            <a:chOff x="974766" y="4503751"/>
            <a:chExt cx="5233214" cy="2096928"/>
          </a:xfrm>
        </p:grpSpPr>
        <p:pic>
          <p:nvPicPr>
            <p:cNvPr id="72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6" t="94084" r="69089" b="2228"/>
            <a:stretch/>
          </p:blipFill>
          <p:spPr bwMode="auto">
            <a:xfrm>
              <a:off x="4135927" y="6096442"/>
              <a:ext cx="2055444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6" t="94084" r="69089" b="2228"/>
            <a:stretch/>
          </p:blipFill>
          <p:spPr bwMode="auto">
            <a:xfrm>
              <a:off x="3073840" y="6085009"/>
              <a:ext cx="2055444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riangolo isoscele 73"/>
            <p:cNvSpPr/>
            <p:nvPr/>
          </p:nvSpPr>
          <p:spPr>
            <a:xfrm rot="16310050">
              <a:off x="3331376" y="3081639"/>
              <a:ext cx="499184" cy="5212404"/>
            </a:xfrm>
            <a:prstGeom prst="triangl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5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7" t="27705" r="69338"/>
            <a:stretch/>
          </p:blipFill>
          <p:spPr bwMode="auto">
            <a:xfrm rot="277928">
              <a:off x="4600086" y="5067148"/>
              <a:ext cx="720081" cy="133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7" t="27705" r="53648"/>
            <a:stretch/>
          </p:blipFill>
          <p:spPr bwMode="auto">
            <a:xfrm rot="277928">
              <a:off x="1822919" y="4664188"/>
              <a:ext cx="2101653" cy="170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7" t="27705" r="69338"/>
            <a:stretch/>
          </p:blipFill>
          <p:spPr bwMode="auto">
            <a:xfrm>
              <a:off x="1085132" y="4530015"/>
              <a:ext cx="720081" cy="172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1" t="27705" r="59889"/>
            <a:stretch/>
          </p:blipFill>
          <p:spPr bwMode="auto">
            <a:xfrm rot="277928">
              <a:off x="5276108" y="5299054"/>
              <a:ext cx="931872" cy="103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7" t="27705" r="69338"/>
            <a:stretch/>
          </p:blipFill>
          <p:spPr bwMode="auto">
            <a:xfrm>
              <a:off x="3887714" y="5009430"/>
              <a:ext cx="720081" cy="133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Immagine 6" descr="riso_interrat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6" t="94084" r="69089" b="2228"/>
            <a:stretch/>
          </p:blipFill>
          <p:spPr bwMode="auto">
            <a:xfrm>
              <a:off x="1076396" y="6096624"/>
              <a:ext cx="2055444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Rettangolo 80"/>
            <p:cNvSpPr/>
            <p:nvPr/>
          </p:nvSpPr>
          <p:spPr>
            <a:xfrm>
              <a:off x="1063264" y="4503751"/>
              <a:ext cx="5128107" cy="20967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4719636" y="618572"/>
            <a:ext cx="288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Controllo malerbe</a:t>
            </a:r>
            <a:endParaRPr lang="it-IT" sz="2800" b="1" dirty="0"/>
          </a:p>
        </p:txBody>
      </p:sp>
      <p:sp>
        <p:nvSpPr>
          <p:cNvPr id="18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741" y="116486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1756235" y="6444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04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9682655" y="287447"/>
            <a:ext cx="638504" cy="365125"/>
          </a:xfrm>
        </p:spPr>
        <p:txBody>
          <a:bodyPr/>
          <a:lstStyle/>
          <a:p>
            <a:fld id="{3C7F9825-93A6-4040-8BB1-B842551B8BC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Rettangolo 2"/>
          <p:cNvSpPr/>
          <p:nvPr/>
        </p:nvSpPr>
        <p:spPr>
          <a:xfrm>
            <a:off x="1751008" y="6366342"/>
            <a:ext cx="528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Fogliatto</a:t>
            </a:r>
            <a:r>
              <a:rPr lang="it-IT" sz="1200" dirty="0"/>
              <a:t>, S., Vidotto, F., &amp; Ferrero, A. (2010). </a:t>
            </a:r>
            <a:r>
              <a:rPr lang="it-IT" sz="1200" dirty="0" err="1"/>
              <a:t>Crop</a:t>
            </a:r>
            <a:r>
              <a:rPr lang="it-IT" sz="1200" dirty="0"/>
              <a:t> </a:t>
            </a:r>
            <a:r>
              <a:rPr lang="it-IT" sz="1200" dirty="0" err="1"/>
              <a:t>Protection</a:t>
            </a:r>
            <a:r>
              <a:rPr lang="it-IT" sz="1200" dirty="0"/>
              <a:t>, 29(11), 1232–1240.</a:t>
            </a:r>
          </a:p>
          <a:p>
            <a:pPr algn="just"/>
            <a:r>
              <a:rPr lang="it-IT" sz="1200" dirty="0" err="1"/>
              <a:t>Fogliatto</a:t>
            </a:r>
            <a:r>
              <a:rPr lang="it-IT" sz="1200" dirty="0"/>
              <a:t>, S., Vidotto, F., &amp; Ferrero, A. (2011). </a:t>
            </a:r>
            <a:r>
              <a:rPr lang="it-IT" sz="1200" dirty="0" err="1"/>
              <a:t>Weed</a:t>
            </a:r>
            <a:r>
              <a:rPr lang="it-IT" sz="1200" dirty="0"/>
              <a:t> Technology, 25(2), 252–261.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658601" y="6458675"/>
            <a:ext cx="47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9</a:t>
            </a:r>
            <a:endParaRPr lang="it-IT" dirty="0"/>
          </a:p>
        </p:txBody>
      </p:sp>
      <p:pic>
        <p:nvPicPr>
          <p:cNvPr id="6" name="Picture 1" descr="sommersion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1" b="6045"/>
          <a:stretch/>
        </p:blipFill>
        <p:spPr>
          <a:xfrm>
            <a:off x="1452064" y="1445772"/>
            <a:ext cx="9144000" cy="2596287"/>
          </a:xfrm>
          <a:prstGeom prst="rect">
            <a:avLst/>
          </a:prstGeom>
        </p:spPr>
      </p:pic>
      <p:sp>
        <p:nvSpPr>
          <p:cNvPr id="7" name="Titolo 2"/>
          <p:cNvSpPr txBox="1">
            <a:spLocks/>
          </p:cNvSpPr>
          <p:nvPr/>
        </p:nvSpPr>
        <p:spPr>
          <a:xfrm>
            <a:off x="4250171" y="720980"/>
            <a:ext cx="3950854" cy="43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latin typeface="+mn-lt"/>
              </a:rPr>
              <a:t>Sommersione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invernale</a:t>
            </a:r>
            <a:endParaRPr lang="en-GB" sz="2800" b="1" dirty="0"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87828" y="4171959"/>
            <a:ext cx="89242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4" indent="-1793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prstClr val="black"/>
                </a:solidFill>
              </a:rPr>
              <a:t>Riduzione avversità (riduzione banca semi infestanti)</a:t>
            </a:r>
          </a:p>
          <a:p>
            <a:pPr marL="179384" indent="-1793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prstClr val="black"/>
                </a:solidFill>
              </a:rPr>
              <a:t>Benefici ambientali (fauna acquatica) </a:t>
            </a:r>
          </a:p>
          <a:p>
            <a:pPr marL="179384" indent="-1793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prstClr val="black"/>
                </a:solidFill>
              </a:rPr>
              <a:t>Maggiore degradazione sostanza organica</a:t>
            </a:r>
          </a:p>
          <a:p>
            <a:pPr marL="179384" indent="-1793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prstClr val="black"/>
                </a:solidFill>
              </a:rPr>
              <a:t>Innalzamento livello falde</a:t>
            </a:r>
          </a:p>
        </p:txBody>
      </p:sp>
      <p:cxnSp>
        <p:nvCxnSpPr>
          <p:cNvPr id="10" name="Connettore diritto 9"/>
          <p:cNvCxnSpPr/>
          <p:nvPr/>
        </p:nvCxnSpPr>
        <p:spPr>
          <a:xfrm>
            <a:off x="1267691" y="6366341"/>
            <a:ext cx="90534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0" descr="Fauna selvatica in Italia: Cavaliere d'Italia Himantopus himantopus 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8" y="2590459"/>
            <a:ext cx="1182853" cy="13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natura] Garzette, garzaie, risaie... - Nikonland For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31" y="2130450"/>
            <a:ext cx="1783009" cy="11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6">
            <a:extLst>
              <a:ext uri="{FF2B5EF4-FFF2-40B4-BE49-F238E27FC236}">
                <a16:creationId xmlns="" xmlns:a16="http://schemas.microsoft.com/office/drawing/2014/main" id="{1B460FB0-7166-6E44-9390-A7D803B5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977" y="10492"/>
            <a:ext cx="3519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3200" b="1" dirty="0" smtClean="0">
                <a:solidFill>
                  <a:srgbClr val="002060"/>
                </a:solidFill>
                <a:latin typeface="+mn-lt"/>
              </a:rPr>
              <a:t>Gestione dell’acqua</a:t>
            </a:r>
            <a:endParaRPr lang="it-IT" altLang="it-IT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8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2058</TotalTime>
  <Words>1034</Words>
  <Application>Microsoft Office PowerPoint</Application>
  <PresentationFormat>Widescreen</PresentationFormat>
  <Paragraphs>290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ＭＳ Ｐゴシック</vt:lpstr>
      <vt:lpstr>AppleGothic</vt:lpstr>
      <vt:lpstr>Arial</vt:lpstr>
      <vt:lpstr>Calibri</vt:lpstr>
      <vt:lpstr>Calibri Light</vt:lpstr>
      <vt:lpstr>Century Gothic</vt:lpstr>
      <vt:lpstr>Gill Sans</vt:lpstr>
      <vt:lpstr>Lucida Grande</vt:lpstr>
      <vt:lpstr>ヒラギノ角ゴ ProN W3</vt:lpstr>
      <vt:lpstr>Tema di Office</vt:lpstr>
      <vt:lpstr> Gestione dell'acqua: fattore chiave nella produzione sostenibile del riso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Revisore 1</dc:creator>
  <cp:lastModifiedBy>Revisore 1</cp:lastModifiedBy>
  <cp:revision>120</cp:revision>
  <cp:lastPrinted>2024-04-20T12:38:28Z</cp:lastPrinted>
  <dcterms:created xsi:type="dcterms:W3CDTF">2024-01-29T07:59:55Z</dcterms:created>
  <dcterms:modified xsi:type="dcterms:W3CDTF">2024-04-21T20:40:14Z</dcterms:modified>
</cp:coreProperties>
</file>