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56" r:id="rId3"/>
    <p:sldId id="259" r:id="rId4"/>
    <p:sldId id="282" r:id="rId5"/>
    <p:sldId id="283" r:id="rId6"/>
    <p:sldId id="274" r:id="rId7"/>
    <p:sldId id="275" r:id="rId8"/>
    <p:sldId id="260" r:id="rId9"/>
    <p:sldId id="262" r:id="rId10"/>
    <p:sldId id="263" r:id="rId11"/>
    <p:sldId id="264" r:id="rId12"/>
    <p:sldId id="273" r:id="rId13"/>
    <p:sldId id="277" r:id="rId14"/>
    <p:sldId id="280" r:id="rId15"/>
    <p:sldId id="281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79" autoAdjust="0"/>
    <p:restoredTop sz="94660"/>
  </p:normalViewPr>
  <p:slideViewPr>
    <p:cSldViewPr snapToGrid="0">
      <p:cViewPr varScale="1">
        <p:scale>
          <a:sx n="70" d="100"/>
          <a:sy n="70" d="100"/>
        </p:scale>
        <p:origin x="16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97BD9-CD84-458B-9F4F-0DD8EB918E87}" type="datetimeFigureOut">
              <a:rPr lang="it-IT" smtClean="0"/>
              <a:t>24/06/2024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DECB-BE0A-48C2-8C05-DE67A4867C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3335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97BD9-CD84-458B-9F4F-0DD8EB918E87}" type="datetimeFigureOut">
              <a:rPr lang="it-IT" smtClean="0"/>
              <a:t>24/06/2024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DECB-BE0A-48C2-8C05-DE67A4867C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7931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97BD9-CD84-458B-9F4F-0DD8EB918E87}" type="datetimeFigureOut">
              <a:rPr lang="it-IT" smtClean="0"/>
              <a:t>24/06/2024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DECB-BE0A-48C2-8C05-DE67A4867C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5481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97BD9-CD84-458B-9F4F-0DD8EB918E87}" type="datetimeFigureOut">
              <a:rPr lang="it-IT" smtClean="0"/>
              <a:t>24/06/2024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DECB-BE0A-48C2-8C05-DE67A4867C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0513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97BD9-CD84-458B-9F4F-0DD8EB918E87}" type="datetimeFigureOut">
              <a:rPr lang="it-IT" smtClean="0"/>
              <a:t>24/06/2024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DECB-BE0A-48C2-8C05-DE67A4867C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0445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97BD9-CD84-458B-9F4F-0DD8EB918E87}" type="datetimeFigureOut">
              <a:rPr lang="it-IT" smtClean="0"/>
              <a:t>24/06/2024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DECB-BE0A-48C2-8C05-DE67A4867C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2834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97BD9-CD84-458B-9F4F-0DD8EB918E87}" type="datetimeFigureOut">
              <a:rPr lang="it-IT" smtClean="0"/>
              <a:t>24/06/2024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DECB-BE0A-48C2-8C05-DE67A4867C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4136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97BD9-CD84-458B-9F4F-0DD8EB918E87}" type="datetimeFigureOut">
              <a:rPr lang="it-IT" smtClean="0"/>
              <a:t>24/06/2024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DECB-BE0A-48C2-8C05-DE67A4867C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1250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97BD9-CD84-458B-9F4F-0DD8EB918E87}" type="datetimeFigureOut">
              <a:rPr lang="it-IT" smtClean="0"/>
              <a:t>24/06/2024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DECB-BE0A-48C2-8C05-DE67A4867C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5836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97BD9-CD84-458B-9F4F-0DD8EB918E87}" type="datetimeFigureOut">
              <a:rPr lang="it-IT" smtClean="0"/>
              <a:t>24/06/2024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DECB-BE0A-48C2-8C05-DE67A4867C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0105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97BD9-CD84-458B-9F4F-0DD8EB918E87}" type="datetimeFigureOut">
              <a:rPr lang="it-IT" smtClean="0"/>
              <a:t>24/06/2024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DECB-BE0A-48C2-8C05-DE67A4867C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2663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97BD9-CD84-458B-9F4F-0DD8EB918E87}" type="datetimeFigureOut">
              <a:rPr lang="it-IT" smtClean="0"/>
              <a:t>24/06/2024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4DECB-BE0A-48C2-8C05-DE67A4867C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008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09F05E0-DF5B-43F0-B88C-887B6D041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9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1933CE8-0777-44B1-B5F8-B01805128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3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0737CC9-4E81-4C18-A69C-5A9C2BC48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5664233-52B2-F33C-7784-933973201954}"/>
              </a:ext>
            </a:extLst>
          </p:cNvPr>
          <p:cNvSpPr txBox="1"/>
          <p:nvPr/>
        </p:nvSpPr>
        <p:spPr>
          <a:xfrm>
            <a:off x="519290" y="936978"/>
            <a:ext cx="43462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Abadi" panose="020B0604020104020204" pitchFamily="34" charset="0"/>
              </a:rPr>
              <a:t>DISEGNI DI BOVE</a:t>
            </a:r>
          </a:p>
        </p:txBody>
      </p:sp>
    </p:spTree>
    <p:extLst>
      <p:ext uri="{BB962C8B-B14F-4D97-AF65-F5344CB8AC3E}">
        <p14:creationId xmlns:p14="http://schemas.microsoft.com/office/powerpoint/2010/main" val="185782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67E7E65-02D9-4A43-91E1-7FEBC5BBF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8847"/>
            <a:ext cx="9120406" cy="68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0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0"/>
    </mc:Choice>
    <mc:Fallback xmlns="">
      <p:transition spd="slow" advTm="2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3B95541-97FC-B655-E8B1-B4C5CAFA0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97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A572CA46-2826-4EB4-3B03-910341106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75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89BC1663-3B14-A0F5-1F67-0B762FE27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2F8903-3564-C066-9DB0-4071810F2DAA}"/>
              </a:ext>
            </a:extLst>
          </p:cNvPr>
          <p:cNvSpPr txBox="1"/>
          <p:nvPr/>
        </p:nvSpPr>
        <p:spPr>
          <a:xfrm>
            <a:off x="361243" y="1761067"/>
            <a:ext cx="1377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badi" panose="020B0604020104020204" pitchFamily="34" charset="0"/>
              </a:rPr>
              <a:t>LETTERA DAL CONGO</a:t>
            </a:r>
          </a:p>
        </p:txBody>
      </p:sp>
    </p:spTree>
    <p:extLst>
      <p:ext uri="{BB962C8B-B14F-4D97-AF65-F5344CB8AC3E}">
        <p14:creationId xmlns:p14="http://schemas.microsoft.com/office/powerpoint/2010/main" val="2437631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4B751FED-7C6D-F8F0-3A95-0923F83D4193}"/>
              </a:ext>
            </a:extLst>
          </p:cNvPr>
          <p:cNvSpPr/>
          <p:nvPr/>
        </p:nvSpPr>
        <p:spPr>
          <a:xfrm>
            <a:off x="799915" y="2967335"/>
            <a:ext cx="7544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GRAZIE per L’ATTENZIONE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5807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1C1789B-2E38-4E14-B562-1874F262B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8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025E73C-0ABB-4852-AE16-874064791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6100024" y="863980"/>
            <a:ext cx="2987899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004647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Immagine 6" descr="Immagine che contiene testo, Carattere, Viso umano, logo&#10;&#10;Descrizione generata automaticamente">
            <a:extLst>
              <a:ext uri="{FF2B5EF4-FFF2-40B4-BE49-F238E27FC236}">
                <a16:creationId xmlns:a16="http://schemas.microsoft.com/office/drawing/2014/main" id="{78240653-A8EF-1EFF-AB50-B2A0410DD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6" y="2170684"/>
            <a:ext cx="2570656" cy="1841758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8C7A9C8-3764-E72B-D9E8-E755BE70B52A}"/>
              </a:ext>
            </a:extLst>
          </p:cNvPr>
          <p:cNvSpPr txBox="1"/>
          <p:nvPr/>
        </p:nvSpPr>
        <p:spPr>
          <a:xfrm>
            <a:off x="4421221" y="423081"/>
            <a:ext cx="4094129" cy="57538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effectLst/>
              <a:highlight>
                <a:srgbClr val="FFFFFF"/>
              </a:highlight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000" dirty="0">
                <a:effectLst/>
                <a:highlight>
                  <a:srgbClr val="FFFFFF"/>
                </a:highlight>
              </a:rPr>
              <a:t> </a:t>
            </a:r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Scopo</a:t>
            </a:r>
            <a:r>
              <a:rPr lang="en-US" sz="30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della Casa –Museo è </a:t>
            </a:r>
            <a:r>
              <a:rPr lang="en-US" sz="30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quello</a:t>
            </a:r>
            <a:r>
              <a:rPr lang="en-US" sz="30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di </a:t>
            </a:r>
            <a:r>
              <a:rPr lang="en-US" sz="30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diventare</a:t>
            </a:r>
            <a:r>
              <a:rPr lang="en-US" sz="30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il </a:t>
            </a:r>
            <a:r>
              <a:rPr lang="en-US" sz="30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maggior</a:t>
            </a:r>
            <a:r>
              <a:rPr lang="en-US" sz="30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 </a:t>
            </a:r>
            <a:r>
              <a:rPr lang="en-US" sz="30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centro</a:t>
            </a:r>
            <a:r>
              <a:rPr lang="en-US" sz="30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</a:t>
            </a:r>
            <a:r>
              <a:rPr lang="en-US" sz="30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documentativo</a:t>
            </a:r>
            <a:r>
              <a:rPr lang="en-US" sz="30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Italiano di </a:t>
            </a:r>
            <a:r>
              <a:rPr lang="en-US" sz="30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tutte</a:t>
            </a:r>
            <a:r>
              <a:rPr lang="en-US" sz="30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le </a:t>
            </a:r>
            <a:r>
              <a:rPr lang="en-US" sz="30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collezioni</a:t>
            </a:r>
            <a:r>
              <a:rPr lang="en-US" sz="30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</a:t>
            </a:r>
            <a:r>
              <a:rPr lang="en-US" sz="30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scientifiche</a:t>
            </a:r>
            <a:r>
              <a:rPr lang="en-US" sz="30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: </a:t>
            </a:r>
            <a:r>
              <a:rPr lang="en-US" sz="30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antropologiche</a:t>
            </a:r>
            <a:r>
              <a:rPr lang="en-US" sz="30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, </a:t>
            </a:r>
            <a:r>
              <a:rPr lang="en-US" sz="30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botaniche</a:t>
            </a:r>
            <a:r>
              <a:rPr lang="en-US" sz="30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</a:t>
            </a:r>
            <a:r>
              <a:rPr lang="en-US" sz="30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zoologiche</a:t>
            </a:r>
            <a:r>
              <a:rPr lang="en-US" sz="30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, </a:t>
            </a:r>
            <a:r>
              <a:rPr lang="en-US" sz="30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cartografiche</a:t>
            </a:r>
            <a:r>
              <a:rPr lang="en-US" sz="30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</a:t>
            </a:r>
            <a:r>
              <a:rPr lang="en-US" sz="30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ecc</a:t>
            </a:r>
            <a:r>
              <a:rPr lang="en-US" sz="30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</a:t>
            </a:r>
            <a:r>
              <a:rPr lang="en-US" sz="3000" dirty="0" err="1">
                <a:highlight>
                  <a:srgbClr val="FFFFFF"/>
                </a:highlight>
                <a:latin typeface="Abadi" panose="020B0604020104020204" pitchFamily="34" charset="0"/>
              </a:rPr>
              <a:t>p</a:t>
            </a:r>
            <a:r>
              <a:rPr lang="en-US" sz="30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ortate</a:t>
            </a:r>
            <a:r>
              <a:rPr lang="en-US" sz="3000" dirty="0">
                <a:highlight>
                  <a:srgbClr val="FFFFFF"/>
                </a:highlight>
                <a:latin typeface="Abadi" panose="020B0604020104020204" pitchFamily="34" charset="0"/>
              </a:rPr>
              <a:t> </a:t>
            </a:r>
            <a:r>
              <a:rPr lang="en-US" sz="3000" dirty="0" err="1">
                <a:highlight>
                  <a:srgbClr val="FFFFFF"/>
                </a:highlight>
                <a:latin typeface="Abadi" panose="020B0604020104020204" pitchFamily="34" charset="0"/>
              </a:rPr>
              <a:t>dall’esploratore</a:t>
            </a:r>
            <a:r>
              <a:rPr lang="en-US" sz="3000" dirty="0">
                <a:highlight>
                  <a:srgbClr val="FFFFFF"/>
                </a:highlight>
                <a:latin typeface="Abadi" panose="020B0604020104020204" pitchFamily="34" charset="0"/>
              </a:rPr>
              <a:t> e sparse  </a:t>
            </a:r>
            <a:r>
              <a:rPr lang="en-US" sz="3000" dirty="0" err="1">
                <a:highlight>
                  <a:srgbClr val="FFFFFF"/>
                </a:highlight>
                <a:latin typeface="Abadi" panose="020B0604020104020204" pitchFamily="34" charset="0"/>
              </a:rPr>
              <a:t>nei</a:t>
            </a:r>
            <a:r>
              <a:rPr lang="en-US" sz="3000" dirty="0">
                <a:highlight>
                  <a:srgbClr val="FFFFFF"/>
                </a:highlight>
                <a:latin typeface="Abadi" panose="020B0604020104020204" pitchFamily="34" charset="0"/>
              </a:rPr>
              <a:t> </a:t>
            </a:r>
            <a:r>
              <a:rPr lang="en-US" sz="3000" dirty="0" err="1">
                <a:highlight>
                  <a:srgbClr val="FFFFFF"/>
                </a:highlight>
                <a:latin typeface="Abadi" panose="020B0604020104020204" pitchFamily="34" charset="0"/>
              </a:rPr>
              <a:t>vari</a:t>
            </a:r>
            <a:r>
              <a:rPr lang="en-US" sz="3000" dirty="0">
                <a:highlight>
                  <a:srgbClr val="FFFFFF"/>
                </a:highlight>
                <a:latin typeface="Abadi" panose="020B0604020104020204" pitchFamily="34" charset="0"/>
              </a:rPr>
              <a:t> </a:t>
            </a:r>
            <a:r>
              <a:rPr lang="en-US" sz="3000" dirty="0" err="1">
                <a:highlight>
                  <a:srgbClr val="FFFFFF"/>
                </a:highlight>
                <a:latin typeface="Abadi" panose="020B0604020104020204" pitchFamily="34" charset="0"/>
              </a:rPr>
              <a:t>musei</a:t>
            </a:r>
            <a:r>
              <a:rPr lang="en-US" sz="3000" dirty="0">
                <a:highlight>
                  <a:srgbClr val="FFFFFF"/>
                </a:highlight>
                <a:latin typeface="Abadi" panose="020B0604020104020204" pitchFamily="34" charset="0"/>
              </a:rPr>
              <a:t> </a:t>
            </a:r>
            <a:r>
              <a:rPr lang="en-US" sz="3000" dirty="0" err="1">
                <a:highlight>
                  <a:srgbClr val="FFFFFF"/>
                </a:highlight>
                <a:latin typeface="Abadi" panose="020B0604020104020204" pitchFamily="34" charset="0"/>
              </a:rPr>
              <a:t>italiani</a:t>
            </a:r>
            <a:r>
              <a:rPr lang="en-US" sz="3000" dirty="0">
                <a:highlight>
                  <a:srgbClr val="FFFFFF"/>
                </a:highlight>
                <a:latin typeface="Abadi" panose="020B0604020104020204" pitchFamily="34" charset="0"/>
              </a:rPr>
              <a:t>: Genova, </a:t>
            </a:r>
            <a:r>
              <a:rPr lang="en-US" sz="3000" dirty="0" err="1">
                <a:highlight>
                  <a:srgbClr val="FFFFFF"/>
                </a:highlight>
                <a:latin typeface="Abadi" panose="020B0604020104020204" pitchFamily="34" charset="0"/>
              </a:rPr>
              <a:t>Savona,Firenze</a:t>
            </a:r>
            <a:r>
              <a:rPr lang="en-US" sz="3000" dirty="0">
                <a:highlight>
                  <a:srgbClr val="FFFFFF"/>
                </a:highlight>
                <a:latin typeface="Abadi" panose="020B0604020104020204" pitchFamily="34" charset="0"/>
              </a:rPr>
              <a:t>, Roma, Parma, Reggio Emilia, Fermo….</a:t>
            </a:r>
            <a:endParaRPr lang="en-US" sz="3000" dirty="0">
              <a:effectLst/>
              <a:highlight>
                <a:srgbClr val="FFFFFF"/>
              </a:highlight>
              <a:latin typeface="Abadi" panose="020B0604020104020204" pitchFamily="34" charset="0"/>
            </a:endParaRPr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 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585942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D83A6A8-54A0-EDBF-12FC-C91810443918}"/>
              </a:ext>
            </a:extLst>
          </p:cNvPr>
          <p:cNvSpPr txBox="1"/>
          <p:nvPr/>
        </p:nvSpPr>
        <p:spPr>
          <a:xfrm>
            <a:off x="791570" y="367373"/>
            <a:ext cx="8011236" cy="738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L’Associazione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Culturale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Giacomo Bove &amp; Maranzana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highlight>
                  <a:srgbClr val="FFFFFF"/>
                </a:highlight>
                <a:latin typeface="Abadi" panose="020B0604020104020204" pitchFamily="34" charset="0"/>
              </a:rPr>
              <a:t>ha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scopi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di </a:t>
            </a:r>
            <a:r>
              <a:rPr lang="en-US" sz="280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PROMOZIONE CULTURALE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, di </a:t>
            </a:r>
            <a:r>
              <a:rPr lang="en-US" sz="280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COMUNUCAZIONE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, di </a:t>
            </a:r>
            <a:r>
              <a:rPr lang="en-US" sz="2800" dirty="0">
                <a:solidFill>
                  <a:srgbClr val="00B050"/>
                </a:solidFill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RICERCA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e di </a:t>
            </a:r>
            <a:r>
              <a:rPr lang="en-US" sz="280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STUDIO 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per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divulgare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la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conoscenza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del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personaggio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Giacomo Bove e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delle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sue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importanti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ricerche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ed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esplorazioni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in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ambito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nazionale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e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nel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mondo; </a:t>
            </a:r>
            <a:endParaRPr lang="en-US" sz="2800" dirty="0">
              <a:highlight>
                <a:srgbClr val="FFFFFF"/>
              </a:highlight>
              <a:latin typeface="Abadi" panose="020B0604020104020204" pitchFamily="34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effectLst/>
              <a:highlight>
                <a:srgbClr val="FFFFFF"/>
              </a:highlight>
              <a:latin typeface="Abadi" panose="020B0604020104020204" pitchFamily="34" charset="0"/>
            </a:endParaRPr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a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tal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fine </a:t>
            </a:r>
            <a:r>
              <a:rPr lang="en-US" sz="2800" dirty="0" err="1">
                <a:highlight>
                  <a:srgbClr val="FFFFFF"/>
                </a:highlight>
                <a:latin typeface="Abadi" panose="020B0604020104020204" pitchFamily="34" charset="0"/>
              </a:rPr>
              <a:t>acquisisce</a:t>
            </a:r>
            <a:r>
              <a:rPr lang="en-US" sz="2800" dirty="0">
                <a:highlight>
                  <a:srgbClr val="FFFFFF"/>
                </a:highlight>
                <a:latin typeface="Abadi" panose="020B0604020104020204" pitchFamily="34" charset="0"/>
              </a:rPr>
              <a:t>,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conserva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e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cataloga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manoscritti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, libri,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lettere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,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fotografie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,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quotidiani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,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giornali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,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riviste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,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materiale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proveniente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dalle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esplorazioni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e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promuove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studi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,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convegni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pubblicazioni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,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conferenze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sulla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figura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di Giacomo Bove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uomo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,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esploratore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e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scienziato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. </a:t>
            </a:r>
            <a:r>
              <a:rPr lang="en-US" sz="2800" dirty="0" err="1">
                <a:highlight>
                  <a:srgbClr val="FFFFFF"/>
                </a:highlight>
                <a:latin typeface="Abadi" panose="020B0604020104020204" pitchFamily="34" charset="0"/>
              </a:rPr>
              <a:t>R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accoglie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la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documentazione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e la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espone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nella</a:t>
            </a:r>
            <a:r>
              <a:rPr lang="en-US" sz="28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 Casa Museo. </a:t>
            </a:r>
            <a:endParaRPr lang="en-US" sz="2800" dirty="0">
              <a:highlight>
                <a:srgbClr val="FFFFFF"/>
              </a:highlight>
              <a:latin typeface="Abadi" panose="020B0604020104020204" pitchFamily="34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effectLst/>
              <a:highlight>
                <a:srgbClr val="FFFFFF"/>
              </a:highlight>
              <a:latin typeface="Abadi" panose="020B060402010402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 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ffectLst/>
                <a:highlight>
                  <a:srgbClr val="FFFFFF"/>
                </a:highlight>
                <a:latin typeface="Abadi" panose="020B0604020104020204" pitchFamily="34" charset="0"/>
              </a:rPr>
              <a:t> 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39EEA8B-4674-3D47-6D4B-1EC71DB9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6827" y="112720"/>
            <a:ext cx="1981138" cy="114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36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303182D-62DE-F214-64B3-4320A9426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3" y="301978"/>
            <a:ext cx="8602134" cy="625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73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8410133-E593-1054-8EF5-C5CA9EA14FB0}"/>
              </a:ext>
            </a:extLst>
          </p:cNvPr>
          <p:cNvSpPr txBox="1"/>
          <p:nvPr/>
        </p:nvSpPr>
        <p:spPr>
          <a:xfrm>
            <a:off x="836388" y="272155"/>
            <a:ext cx="774417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  <a:latin typeface="Abadi" panose="020B0604020104020204" pitchFamily="34" charset="0"/>
              </a:rPr>
              <a:t>COMITATO SCIENTIFICO che svolge un ruolo di consulenza al fine di suggerire la direzione più adeguata per le iniziative dell’associazione</a:t>
            </a:r>
          </a:p>
          <a:p>
            <a:endParaRPr lang="it-IT" sz="2800" dirty="0">
              <a:solidFill>
                <a:srgbClr val="FF0000"/>
              </a:solidFill>
              <a:latin typeface="Abadi" panose="020B06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Abadi" panose="020B0604020104020204" pitchFamily="34" charset="0"/>
              </a:rPr>
              <a:t>Prof. Paolo PUDDINU 				UNI SASSARI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latin typeface="Abadi" panose="020B06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Abadi" panose="020B0604020104020204" pitchFamily="34" charset="0"/>
              </a:rPr>
              <a:t>Prof.ssa Simonetta CONTI			UNI NAPOLI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latin typeface="Abadi" panose="020B06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Abadi" panose="020B0604020104020204" pitchFamily="34" charset="0"/>
              </a:rPr>
              <a:t>Prof. Francesco SURDICH			UNI GENOVA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latin typeface="Abadi" panose="020B06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Abadi" panose="020B0604020104020204" pitchFamily="34" charset="0"/>
              </a:rPr>
              <a:t>Prof. Francesco SCALFARI			UNI ASTI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latin typeface="Abadi" panose="020B06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Abadi" panose="020B0604020104020204" pitchFamily="34" charset="0"/>
              </a:rPr>
              <a:t>Sig. Pietro PISANO</a:t>
            </a:r>
            <a:r>
              <a:rPr lang="it-IT" dirty="0">
                <a:latin typeface="Abadi" panose="020B0604020104020204" pitchFamily="34" charset="0"/>
              </a:rPr>
              <a:t>					</a:t>
            </a:r>
            <a:r>
              <a:rPr lang="it-IT" sz="2400" dirty="0">
                <a:latin typeface="Abadi" panose="020B0604020104020204" pitchFamily="34" charset="0"/>
              </a:rPr>
              <a:t>SCRITTORE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latin typeface="Abadi" panose="020B06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Abadi" panose="020B0604020104020204" pitchFamily="34" charset="0"/>
              </a:rPr>
              <a:t>Dott. Antonio LA TERRA MAGGIORE 	MEDICO</a:t>
            </a:r>
          </a:p>
        </p:txBody>
      </p:sp>
    </p:spTree>
    <p:extLst>
      <p:ext uri="{BB962C8B-B14F-4D97-AF65-F5344CB8AC3E}">
        <p14:creationId xmlns:p14="http://schemas.microsoft.com/office/powerpoint/2010/main" val="628891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768F844-543A-4A44-A2CA-DE73D8C2C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0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0"/>
    </mc:Choice>
    <mc:Fallback xmlns="">
      <p:transition spd="slow" advTm="2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95D3C37-DD32-4C08-B14E-100AA450B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2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300</TotalTime>
  <Words>238</Words>
  <Application>Microsoft Office PowerPoint</Application>
  <PresentationFormat>Presentazione su schermo (4:3)</PresentationFormat>
  <Paragraphs>28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1" baseType="lpstr">
      <vt:lpstr>Abadi</vt:lpstr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Associazione Culturale Giacomo Bove e Maranzana</dc:creator>
  <cp:lastModifiedBy>Associazione Culturale Giacomo Bove e Maranzana</cp:lastModifiedBy>
  <cp:revision>38</cp:revision>
  <dcterms:created xsi:type="dcterms:W3CDTF">2021-02-11T14:12:43Z</dcterms:created>
  <dcterms:modified xsi:type="dcterms:W3CDTF">2024-06-24T09:53:21Z</dcterms:modified>
</cp:coreProperties>
</file>